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9" r:id="rId1"/>
  </p:sldMasterIdLst>
  <p:notesMasterIdLst>
    <p:notesMasterId r:id="rId201"/>
  </p:notesMasterIdLst>
  <p:handoutMasterIdLst>
    <p:handoutMasterId r:id="rId202"/>
  </p:handoutMasterIdLst>
  <p:sldIdLst>
    <p:sldId id="256" r:id="rId2"/>
    <p:sldId id="679" r:id="rId3"/>
    <p:sldId id="680" r:id="rId4"/>
    <p:sldId id="326" r:id="rId5"/>
    <p:sldId id="327" r:id="rId6"/>
    <p:sldId id="328" r:id="rId7"/>
    <p:sldId id="329" r:id="rId8"/>
    <p:sldId id="330" r:id="rId9"/>
    <p:sldId id="331" r:id="rId10"/>
    <p:sldId id="332" r:id="rId11"/>
    <p:sldId id="333" r:id="rId12"/>
    <p:sldId id="334" r:id="rId13"/>
    <p:sldId id="335" r:id="rId14"/>
    <p:sldId id="681" r:id="rId15"/>
    <p:sldId id="319" r:id="rId16"/>
    <p:sldId id="338" r:id="rId17"/>
    <p:sldId id="286" r:id="rId18"/>
    <p:sldId id="297" r:id="rId19"/>
    <p:sldId id="298" r:id="rId20"/>
    <p:sldId id="299" r:id="rId21"/>
    <p:sldId id="300" r:id="rId22"/>
    <p:sldId id="301" r:id="rId23"/>
    <p:sldId id="336" r:id="rId24"/>
    <p:sldId id="302" r:id="rId25"/>
    <p:sldId id="303" r:id="rId26"/>
    <p:sldId id="304" r:id="rId27"/>
    <p:sldId id="305" r:id="rId28"/>
    <p:sldId id="320" r:id="rId29"/>
    <p:sldId id="322" r:id="rId30"/>
    <p:sldId id="307" r:id="rId31"/>
    <p:sldId id="292" r:id="rId32"/>
    <p:sldId id="293" r:id="rId33"/>
    <p:sldId id="294" r:id="rId34"/>
    <p:sldId id="682" r:id="rId35"/>
    <p:sldId id="295" r:id="rId36"/>
    <p:sldId id="296" r:id="rId37"/>
    <p:sldId id="310" r:id="rId38"/>
    <p:sldId id="324" r:id="rId39"/>
    <p:sldId id="323" r:id="rId40"/>
    <p:sldId id="311" r:id="rId41"/>
    <p:sldId id="315" r:id="rId42"/>
    <p:sldId id="676" r:id="rId43"/>
    <p:sldId id="268" r:id="rId44"/>
    <p:sldId id="269" r:id="rId45"/>
    <p:sldId id="281" r:id="rId46"/>
    <p:sldId id="270" r:id="rId47"/>
    <p:sldId id="677" r:id="rId48"/>
    <p:sldId id="308" r:id="rId49"/>
    <p:sldId id="313" r:id="rId50"/>
    <p:sldId id="314" r:id="rId51"/>
    <p:sldId id="309" r:id="rId52"/>
    <p:sldId id="678" r:id="rId53"/>
    <p:sldId id="272" r:id="rId54"/>
    <p:sldId id="282" r:id="rId55"/>
    <p:sldId id="288" r:id="rId56"/>
    <p:sldId id="289" r:id="rId57"/>
    <p:sldId id="337" r:id="rId58"/>
    <p:sldId id="340" r:id="rId59"/>
    <p:sldId id="341" r:id="rId60"/>
    <p:sldId id="342" r:id="rId61"/>
    <p:sldId id="343" r:id="rId62"/>
    <p:sldId id="344" r:id="rId63"/>
    <p:sldId id="345" r:id="rId64"/>
    <p:sldId id="346" r:id="rId65"/>
    <p:sldId id="347" r:id="rId66"/>
    <p:sldId id="348" r:id="rId67"/>
    <p:sldId id="349" r:id="rId68"/>
    <p:sldId id="350" r:id="rId69"/>
    <p:sldId id="351" r:id="rId70"/>
    <p:sldId id="352" r:id="rId71"/>
    <p:sldId id="353" r:id="rId72"/>
    <p:sldId id="354" r:id="rId73"/>
    <p:sldId id="355" r:id="rId74"/>
    <p:sldId id="356" r:id="rId75"/>
    <p:sldId id="357" r:id="rId76"/>
    <p:sldId id="358" r:id="rId77"/>
    <p:sldId id="359" r:id="rId78"/>
    <p:sldId id="360" r:id="rId79"/>
    <p:sldId id="361" r:id="rId80"/>
    <p:sldId id="362" r:id="rId81"/>
    <p:sldId id="363" r:id="rId82"/>
    <p:sldId id="365" r:id="rId83"/>
    <p:sldId id="366" r:id="rId84"/>
    <p:sldId id="367" r:id="rId85"/>
    <p:sldId id="368" r:id="rId86"/>
    <p:sldId id="369" r:id="rId87"/>
    <p:sldId id="370" r:id="rId88"/>
    <p:sldId id="364" r:id="rId89"/>
    <p:sldId id="371" r:id="rId90"/>
    <p:sldId id="373" r:id="rId91"/>
    <p:sldId id="374" r:id="rId92"/>
    <p:sldId id="375" r:id="rId93"/>
    <p:sldId id="376" r:id="rId94"/>
    <p:sldId id="372" r:id="rId95"/>
    <p:sldId id="377" r:id="rId96"/>
    <p:sldId id="378" r:id="rId97"/>
    <p:sldId id="618" r:id="rId98"/>
    <p:sldId id="619" r:id="rId99"/>
    <p:sldId id="620" r:id="rId100"/>
    <p:sldId id="621" r:id="rId101"/>
    <p:sldId id="622" r:id="rId102"/>
    <p:sldId id="623" r:id="rId103"/>
    <p:sldId id="624" r:id="rId104"/>
    <p:sldId id="625" r:id="rId105"/>
    <p:sldId id="626" r:id="rId106"/>
    <p:sldId id="627" r:id="rId107"/>
    <p:sldId id="628" r:id="rId108"/>
    <p:sldId id="629" r:id="rId109"/>
    <p:sldId id="630" r:id="rId110"/>
    <p:sldId id="631" r:id="rId111"/>
    <p:sldId id="632" r:id="rId112"/>
    <p:sldId id="633" r:id="rId113"/>
    <p:sldId id="634" r:id="rId114"/>
    <p:sldId id="635" r:id="rId115"/>
    <p:sldId id="636" r:id="rId116"/>
    <p:sldId id="637" r:id="rId117"/>
    <p:sldId id="638" r:id="rId118"/>
    <p:sldId id="639" r:id="rId119"/>
    <p:sldId id="640" r:id="rId120"/>
    <p:sldId id="641" r:id="rId121"/>
    <p:sldId id="642" r:id="rId122"/>
    <p:sldId id="643" r:id="rId123"/>
    <p:sldId id="644" r:id="rId124"/>
    <p:sldId id="645" r:id="rId125"/>
    <p:sldId id="646" r:id="rId126"/>
    <p:sldId id="647" r:id="rId127"/>
    <p:sldId id="648" r:id="rId128"/>
    <p:sldId id="649" r:id="rId129"/>
    <p:sldId id="650" r:id="rId130"/>
    <p:sldId id="651" r:id="rId131"/>
    <p:sldId id="652" r:id="rId132"/>
    <p:sldId id="653" r:id="rId133"/>
    <p:sldId id="654" r:id="rId134"/>
    <p:sldId id="655" r:id="rId135"/>
    <p:sldId id="656" r:id="rId136"/>
    <p:sldId id="657" r:id="rId137"/>
    <p:sldId id="658" r:id="rId138"/>
    <p:sldId id="659" r:id="rId139"/>
    <p:sldId id="660" r:id="rId140"/>
    <p:sldId id="661" r:id="rId141"/>
    <p:sldId id="662" r:id="rId142"/>
    <p:sldId id="663" r:id="rId143"/>
    <p:sldId id="664" r:id="rId144"/>
    <p:sldId id="665" r:id="rId145"/>
    <p:sldId id="666" r:id="rId146"/>
    <p:sldId id="667" r:id="rId147"/>
    <p:sldId id="668" r:id="rId148"/>
    <p:sldId id="669" r:id="rId149"/>
    <p:sldId id="670" r:id="rId150"/>
    <p:sldId id="671" r:id="rId151"/>
    <p:sldId id="672" r:id="rId152"/>
    <p:sldId id="379" r:id="rId153"/>
    <p:sldId id="380" r:id="rId154"/>
    <p:sldId id="381" r:id="rId155"/>
    <p:sldId id="382" r:id="rId156"/>
    <p:sldId id="383" r:id="rId157"/>
    <p:sldId id="384" r:id="rId158"/>
    <p:sldId id="385" r:id="rId159"/>
    <p:sldId id="386" r:id="rId160"/>
    <p:sldId id="387" r:id="rId161"/>
    <p:sldId id="388" r:id="rId162"/>
    <p:sldId id="389" r:id="rId163"/>
    <p:sldId id="390" r:id="rId164"/>
    <p:sldId id="391" r:id="rId165"/>
    <p:sldId id="392" r:id="rId166"/>
    <p:sldId id="393" r:id="rId167"/>
    <p:sldId id="394" r:id="rId168"/>
    <p:sldId id="395" r:id="rId169"/>
    <p:sldId id="396" r:id="rId170"/>
    <p:sldId id="397" r:id="rId171"/>
    <p:sldId id="398" r:id="rId172"/>
    <p:sldId id="399" r:id="rId173"/>
    <p:sldId id="400" r:id="rId174"/>
    <p:sldId id="401" r:id="rId175"/>
    <p:sldId id="402" r:id="rId176"/>
    <p:sldId id="403" r:id="rId177"/>
    <p:sldId id="404" r:id="rId178"/>
    <p:sldId id="405" r:id="rId179"/>
    <p:sldId id="406" r:id="rId180"/>
    <p:sldId id="407" r:id="rId181"/>
    <p:sldId id="408" r:id="rId182"/>
    <p:sldId id="409" r:id="rId183"/>
    <p:sldId id="410" r:id="rId184"/>
    <p:sldId id="411" r:id="rId185"/>
    <p:sldId id="412" r:id="rId186"/>
    <p:sldId id="413" r:id="rId187"/>
    <p:sldId id="414" r:id="rId188"/>
    <p:sldId id="415" r:id="rId189"/>
    <p:sldId id="416" r:id="rId190"/>
    <p:sldId id="417" r:id="rId191"/>
    <p:sldId id="418" r:id="rId192"/>
    <p:sldId id="608" r:id="rId193"/>
    <p:sldId id="609" r:id="rId194"/>
    <p:sldId id="610" r:id="rId195"/>
    <p:sldId id="612" r:id="rId196"/>
    <p:sldId id="614" r:id="rId197"/>
    <p:sldId id="613" r:id="rId198"/>
    <p:sldId id="615" r:id="rId199"/>
    <p:sldId id="616" r:id="rId200"/>
  </p:sldIdLst>
  <p:sldSz cx="9144000" cy="6858000" type="screen4x3"/>
  <p:notesSz cx="9601200" cy="7315200"/>
  <p:defaultTextStyle>
    <a:defPPr>
      <a:defRPr lang="el-GR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1C2AE2F9-635C-459F-8A53-4ECE274B677F}">
          <p14:sldIdLst>
            <p14:sldId id="256"/>
            <p14:sldId id="679"/>
            <p14:sldId id="680"/>
            <p14:sldId id="326"/>
            <p14:sldId id="327"/>
            <p14:sldId id="328"/>
            <p14:sldId id="329"/>
            <p14:sldId id="330"/>
            <p14:sldId id="331"/>
            <p14:sldId id="332"/>
            <p14:sldId id="333"/>
            <p14:sldId id="334"/>
            <p14:sldId id="335"/>
            <p14:sldId id="681"/>
            <p14:sldId id="319"/>
          </p14:sldIdLst>
        </p14:section>
        <p14:section name="Item Representation" id="{A8C91545-E1A4-4916-9F82-87737AD555D0}">
          <p14:sldIdLst>
            <p14:sldId id="338"/>
            <p14:sldId id="286"/>
            <p14:sldId id="297"/>
            <p14:sldId id="298"/>
            <p14:sldId id="299"/>
            <p14:sldId id="300"/>
            <p14:sldId id="301"/>
            <p14:sldId id="336"/>
            <p14:sldId id="302"/>
            <p14:sldId id="303"/>
            <p14:sldId id="304"/>
            <p14:sldId id="305"/>
            <p14:sldId id="320"/>
            <p14:sldId id="322"/>
          </p14:sldIdLst>
        </p14:section>
        <p14:section name="User Representation" id="{6D85F699-5F93-4281-8A26-0353022A6313}">
          <p14:sldIdLst>
            <p14:sldId id="307"/>
            <p14:sldId id="292"/>
            <p14:sldId id="293"/>
            <p14:sldId id="294"/>
            <p14:sldId id="682"/>
            <p14:sldId id="295"/>
            <p14:sldId id="296"/>
            <p14:sldId id="310"/>
            <p14:sldId id="324"/>
            <p14:sldId id="323"/>
            <p14:sldId id="311"/>
            <p14:sldId id="315"/>
            <p14:sldId id="676"/>
            <p14:sldId id="268"/>
            <p14:sldId id="269"/>
            <p14:sldId id="281"/>
            <p14:sldId id="270"/>
            <p14:sldId id="677"/>
            <p14:sldId id="308"/>
            <p14:sldId id="313"/>
            <p14:sldId id="314"/>
            <p14:sldId id="309"/>
            <p14:sldId id="678"/>
            <p14:sldId id="272"/>
            <p14:sldId id="282"/>
            <p14:sldId id="288"/>
            <p14:sldId id="289"/>
            <p14:sldId id="337"/>
            <p14:sldId id="340"/>
            <p14:sldId id="341"/>
            <p14:sldId id="342"/>
            <p14:sldId id="343"/>
            <p14:sldId id="344"/>
            <p14:sldId id="345"/>
            <p14:sldId id="346"/>
            <p14:sldId id="347"/>
            <p14:sldId id="348"/>
            <p14:sldId id="349"/>
            <p14:sldId id="350"/>
            <p14:sldId id="351"/>
            <p14:sldId id="352"/>
            <p14:sldId id="353"/>
            <p14:sldId id="354"/>
            <p14:sldId id="355"/>
            <p14:sldId id="356"/>
            <p14:sldId id="357"/>
            <p14:sldId id="358"/>
            <p14:sldId id="359"/>
            <p14:sldId id="360"/>
            <p14:sldId id="361"/>
            <p14:sldId id="362"/>
            <p14:sldId id="363"/>
            <p14:sldId id="365"/>
            <p14:sldId id="366"/>
            <p14:sldId id="367"/>
            <p14:sldId id="368"/>
            <p14:sldId id="369"/>
            <p14:sldId id="370"/>
            <p14:sldId id="364"/>
            <p14:sldId id="371"/>
            <p14:sldId id="373"/>
            <p14:sldId id="374"/>
            <p14:sldId id="375"/>
            <p14:sldId id="376"/>
            <p14:sldId id="372"/>
            <p14:sldId id="377"/>
            <p14:sldId id="378"/>
            <p14:sldId id="618"/>
            <p14:sldId id="619"/>
            <p14:sldId id="620"/>
            <p14:sldId id="621"/>
            <p14:sldId id="622"/>
            <p14:sldId id="623"/>
            <p14:sldId id="624"/>
            <p14:sldId id="625"/>
            <p14:sldId id="626"/>
            <p14:sldId id="627"/>
            <p14:sldId id="628"/>
            <p14:sldId id="629"/>
            <p14:sldId id="630"/>
            <p14:sldId id="631"/>
            <p14:sldId id="632"/>
            <p14:sldId id="633"/>
            <p14:sldId id="634"/>
            <p14:sldId id="635"/>
            <p14:sldId id="636"/>
            <p14:sldId id="637"/>
            <p14:sldId id="638"/>
            <p14:sldId id="639"/>
            <p14:sldId id="640"/>
            <p14:sldId id="641"/>
            <p14:sldId id="642"/>
            <p14:sldId id="643"/>
            <p14:sldId id="644"/>
            <p14:sldId id="645"/>
            <p14:sldId id="646"/>
            <p14:sldId id="647"/>
            <p14:sldId id="648"/>
            <p14:sldId id="649"/>
            <p14:sldId id="650"/>
            <p14:sldId id="651"/>
            <p14:sldId id="652"/>
            <p14:sldId id="653"/>
            <p14:sldId id="654"/>
            <p14:sldId id="655"/>
            <p14:sldId id="656"/>
            <p14:sldId id="657"/>
            <p14:sldId id="658"/>
            <p14:sldId id="659"/>
            <p14:sldId id="660"/>
            <p14:sldId id="661"/>
            <p14:sldId id="662"/>
            <p14:sldId id="663"/>
            <p14:sldId id="664"/>
            <p14:sldId id="665"/>
            <p14:sldId id="666"/>
            <p14:sldId id="667"/>
            <p14:sldId id="668"/>
            <p14:sldId id="669"/>
            <p14:sldId id="670"/>
            <p14:sldId id="671"/>
            <p14:sldId id="672"/>
            <p14:sldId id="379"/>
            <p14:sldId id="380"/>
            <p14:sldId id="381"/>
            <p14:sldId id="382"/>
            <p14:sldId id="383"/>
            <p14:sldId id="384"/>
            <p14:sldId id="385"/>
            <p14:sldId id="386"/>
            <p14:sldId id="387"/>
            <p14:sldId id="388"/>
            <p14:sldId id="389"/>
            <p14:sldId id="390"/>
            <p14:sldId id="391"/>
            <p14:sldId id="392"/>
            <p14:sldId id="393"/>
            <p14:sldId id="394"/>
            <p14:sldId id="395"/>
            <p14:sldId id="396"/>
            <p14:sldId id="397"/>
            <p14:sldId id="398"/>
            <p14:sldId id="399"/>
            <p14:sldId id="400"/>
            <p14:sldId id="401"/>
            <p14:sldId id="402"/>
            <p14:sldId id="403"/>
            <p14:sldId id="404"/>
            <p14:sldId id="405"/>
            <p14:sldId id="406"/>
            <p14:sldId id="407"/>
            <p14:sldId id="408"/>
            <p14:sldId id="409"/>
            <p14:sldId id="410"/>
            <p14:sldId id="411"/>
            <p14:sldId id="412"/>
            <p14:sldId id="413"/>
            <p14:sldId id="414"/>
            <p14:sldId id="415"/>
            <p14:sldId id="416"/>
            <p14:sldId id="417"/>
            <p14:sldId id="418"/>
            <p14:sldId id="608"/>
            <p14:sldId id="609"/>
            <p14:sldId id="610"/>
            <p14:sldId id="612"/>
            <p14:sldId id="614"/>
            <p14:sldId id="613"/>
            <p14:sldId id="615"/>
            <p14:sldId id="61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296">
          <p15:clr>
            <a:srgbClr val="A4A3A4"/>
          </p15:clr>
        </p15:guide>
        <p15:guide id="2" pos="437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304">
          <p15:clr>
            <a:srgbClr val="A4A3A4"/>
          </p15:clr>
        </p15:guide>
        <p15:guide id="2" pos="302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4" hiddenSlides="1" frameSlides="1"/>
  <p:clrMru>
    <a:srgbClr val="000000"/>
    <a:srgbClr val="5F5F5F"/>
    <a:srgbClr val="FF0000"/>
    <a:srgbClr val="FF33CC"/>
    <a:srgbClr val="3366FF"/>
    <a:srgbClr val="0000CC"/>
    <a:srgbClr val="E1F4FF"/>
    <a:srgbClr val="00FF99"/>
    <a:srgbClr val="DDDD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578" autoAdjust="0"/>
    <p:restoredTop sz="93487" autoAdjust="0"/>
  </p:normalViewPr>
  <p:slideViewPr>
    <p:cSldViewPr>
      <p:cViewPr varScale="1">
        <p:scale>
          <a:sx n="74" d="100"/>
          <a:sy n="74" d="100"/>
        </p:scale>
        <p:origin x="840" y="72"/>
      </p:cViewPr>
      <p:guideLst>
        <p:guide orient="horz" pos="2296"/>
        <p:guide pos="4377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12720"/>
    </p:cViewPr>
  </p:sorterViewPr>
  <p:notesViewPr>
    <p:cSldViewPr>
      <p:cViewPr varScale="1">
        <p:scale>
          <a:sx n="58" d="100"/>
          <a:sy n="58" d="100"/>
        </p:scale>
        <p:origin x="-852" y="-96"/>
      </p:cViewPr>
      <p:guideLst>
        <p:guide orient="horz" pos="2304"/>
        <p:guide pos="302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theme" Target="theme/theme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65" Type="http://schemas.openxmlformats.org/officeDocument/2006/relationships/slide" Target="slides/slide164.xml"/><Relationship Id="rId181" Type="http://schemas.openxmlformats.org/officeDocument/2006/relationships/slide" Target="slides/slide180.xml"/><Relationship Id="rId186" Type="http://schemas.openxmlformats.org/officeDocument/2006/relationships/slide" Target="slides/slide185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71" Type="http://schemas.openxmlformats.org/officeDocument/2006/relationships/slide" Target="slides/slide170.xml"/><Relationship Id="rId176" Type="http://schemas.openxmlformats.org/officeDocument/2006/relationships/slide" Target="slides/slide175.xml"/><Relationship Id="rId192" Type="http://schemas.openxmlformats.org/officeDocument/2006/relationships/slide" Target="slides/slide191.xml"/><Relationship Id="rId197" Type="http://schemas.openxmlformats.org/officeDocument/2006/relationships/slide" Target="slides/slide196.xml"/><Relationship Id="rId206" Type="http://schemas.openxmlformats.org/officeDocument/2006/relationships/tableStyles" Target="tableStyles.xml"/><Relationship Id="rId201" Type="http://schemas.openxmlformats.org/officeDocument/2006/relationships/notesMaster" Target="notesMasters/notesMaster1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slide" Target="slides/slide165.xml"/><Relationship Id="rId182" Type="http://schemas.openxmlformats.org/officeDocument/2006/relationships/slide" Target="slides/slide181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2" Type="http://schemas.openxmlformats.org/officeDocument/2006/relationships/handoutMaster" Target="handoutMasters/handoutMaster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199" Type="http://schemas.openxmlformats.org/officeDocument/2006/relationships/slide" Target="slides/slide198.xml"/><Relationship Id="rId203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190" Type="http://schemas.openxmlformats.org/officeDocument/2006/relationships/slide" Target="slides/slide189.xml"/><Relationship Id="rId204" Type="http://schemas.openxmlformats.org/officeDocument/2006/relationships/viewProps" Target="view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3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160838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7033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438775" y="0"/>
            <a:ext cx="4160838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7034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6948488"/>
            <a:ext cx="4160838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7034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438775" y="6948488"/>
            <a:ext cx="4160838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96111585-4667-41EE-BD41-118EF412ED4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098417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160838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 eaLnBrk="1" hangingPunct="1">
              <a:defRPr sz="13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438775" y="0"/>
            <a:ext cx="4160838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 eaLnBrk="1" hangingPunct="1">
              <a:defRPr sz="13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05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971800" y="549275"/>
            <a:ext cx="3657600" cy="27432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994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60438" y="3475038"/>
            <a:ext cx="7680325" cy="329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l-GR" noProof="0"/>
              <a:t>Click to edit Master text styles</a:t>
            </a:r>
          </a:p>
          <a:p>
            <a:pPr lvl="1"/>
            <a:r>
              <a:rPr lang="el-GR" noProof="0"/>
              <a:t>Second level</a:t>
            </a:r>
          </a:p>
          <a:p>
            <a:pPr lvl="2"/>
            <a:r>
              <a:rPr lang="el-GR" noProof="0"/>
              <a:t>Third level</a:t>
            </a:r>
          </a:p>
          <a:p>
            <a:pPr lvl="3"/>
            <a:r>
              <a:rPr lang="el-GR" noProof="0"/>
              <a:t>Fourth level</a:t>
            </a:r>
          </a:p>
          <a:p>
            <a:pPr lvl="4"/>
            <a:r>
              <a:rPr lang="el-GR" noProof="0"/>
              <a:t>Fifth level</a:t>
            </a:r>
          </a:p>
        </p:txBody>
      </p:sp>
      <p:sp>
        <p:nvSpPr>
          <p:cNvPr id="3994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6948488"/>
            <a:ext cx="4160838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 eaLnBrk="1" hangingPunct="1">
              <a:defRPr sz="13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994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438775" y="6948488"/>
            <a:ext cx="4160838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 eaLnBrk="1" hangingPunct="1">
              <a:defRPr sz="1300"/>
            </a:lvl1pPr>
          </a:lstStyle>
          <a:p>
            <a:pPr>
              <a:defRPr/>
            </a:pPr>
            <a:fld id="{9CA4FF63-108E-4331-BE5B-EAEB49858606}" type="slidenum">
              <a:rPr lang="el-GR" altLang="zh-CN"/>
              <a:pPr>
                <a:defRPr/>
              </a:pPr>
              <a:t>‹#›</a:t>
            </a:fld>
            <a:endParaRPr lang="el-GR" altLang="zh-CN"/>
          </a:p>
        </p:txBody>
      </p:sp>
    </p:spTree>
    <p:extLst>
      <p:ext uri="{BB962C8B-B14F-4D97-AF65-F5344CB8AC3E}">
        <p14:creationId xmlns:p14="http://schemas.microsoft.com/office/powerpoint/2010/main" val="152336059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65" charset="0"/>
        <a:ea typeface="ＭＳ Ｐゴシック" panose="020B0600070205080204" pitchFamily="34" charset="-128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65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65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65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65" charset="0"/>
        <a:ea typeface="ＭＳ Ｐゴシック" panose="020B0600070205080204" pitchFamily="34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wordnetweb.princeton.edu/perl/webwn?s=cat&amp;sub=Search+WordNet&amp;o2=&amp;o0=1&amp;o8=1&amp;o1=1&amp;o7=&amp;o5=&amp;o9=&amp;o6=&amp;o3=&amp;o4=&amp;h=" TargetMode="External"/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B0B36B43-15A7-4929-9267-9E887C687C11}" type="slidenum">
              <a:rPr lang="el-GR" altLang="zh-CN" sz="1300" smtClean="0"/>
              <a:pPr>
                <a:spcBef>
                  <a:spcPct val="0"/>
                </a:spcBef>
              </a:pPr>
              <a:t>1</a:t>
            </a:fld>
            <a:endParaRPr lang="el-GR" altLang="zh-CN" sz="1300"/>
          </a:p>
        </p:txBody>
      </p:sp>
      <p:sp>
        <p:nvSpPr>
          <p:cNvPr id="51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zh-CN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55380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CA830DC-26CF-4CEE-A68F-B1B386B81B4D}" type="slidenum">
              <a:rPr lang="de-DE" smtClean="0"/>
              <a:pPr/>
              <a:t>19</a:t>
            </a:fld>
            <a:endParaRPr lang="de-DE"/>
          </a:p>
        </p:txBody>
      </p:sp>
      <p:sp>
        <p:nvSpPr>
          <p:cNvPr id="839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839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75110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CA830DC-26CF-4CEE-A68F-B1B386B81B4D}" type="slidenum">
              <a:rPr lang="de-DE" smtClean="0">
                <a:solidFill>
                  <a:prstClr val="black"/>
                </a:solidFill>
              </a:rPr>
              <a:pPr/>
              <a:t>20</a:t>
            </a:fld>
            <a:endParaRPr lang="de-DE">
              <a:solidFill>
                <a:prstClr val="black"/>
              </a:solidFill>
            </a:endParaRPr>
          </a:p>
        </p:txBody>
      </p:sp>
      <p:sp>
        <p:nvSpPr>
          <p:cNvPr id="839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839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GB" dirty="0"/>
              <a:t>Dice coefficient s = 2 |X \cap Y|/(|X|+|Y|) is a string</a:t>
            </a:r>
            <a:r>
              <a:rPr lang="en-GB" baseline="0" dirty="0"/>
              <a:t> similarity measure. </a:t>
            </a:r>
            <a:endParaRPr lang="en-GB" dirty="0"/>
          </a:p>
          <a:p>
            <a:endParaRPr lang="en-GB" dirty="0"/>
          </a:p>
          <a:p>
            <a:r>
              <a:rPr lang="en-GB" dirty="0"/>
              <a:t>e.g., night vs. </a:t>
            </a:r>
            <a:r>
              <a:rPr lang="en-GB" dirty="0" err="1"/>
              <a:t>nacht</a:t>
            </a:r>
            <a:r>
              <a:rPr lang="en-GB" dirty="0"/>
              <a:t>  (in Germany)</a:t>
            </a:r>
          </a:p>
          <a:p>
            <a:endParaRPr lang="en-GB" dirty="0"/>
          </a:p>
          <a:p>
            <a:r>
              <a:rPr lang="en-GB" dirty="0"/>
              <a:t>Bigram:</a:t>
            </a:r>
            <a:r>
              <a:rPr lang="en-GB" baseline="0" dirty="0"/>
              <a:t> {</a:t>
            </a:r>
            <a:r>
              <a:rPr lang="en-GB" baseline="0" dirty="0" err="1"/>
              <a:t>ni</a:t>
            </a:r>
            <a:r>
              <a:rPr lang="en-GB" baseline="0" dirty="0"/>
              <a:t>, </a:t>
            </a:r>
            <a:r>
              <a:rPr lang="en-GB" baseline="0" dirty="0" err="1"/>
              <a:t>ig</a:t>
            </a:r>
            <a:r>
              <a:rPr lang="en-GB" baseline="0" dirty="0"/>
              <a:t>, </a:t>
            </a:r>
            <a:r>
              <a:rPr lang="en-GB" baseline="0" dirty="0" err="1"/>
              <a:t>gh</a:t>
            </a:r>
            <a:r>
              <a:rPr lang="en-GB" baseline="0" dirty="0"/>
              <a:t>, </a:t>
            </a:r>
            <a:r>
              <a:rPr lang="en-GB" baseline="0" dirty="0" err="1"/>
              <a:t>ht</a:t>
            </a:r>
            <a:r>
              <a:rPr lang="en-GB" baseline="0" dirty="0"/>
              <a:t>} vs. {</a:t>
            </a:r>
            <a:r>
              <a:rPr lang="en-GB" baseline="0" dirty="0" err="1"/>
              <a:t>na</a:t>
            </a:r>
            <a:r>
              <a:rPr lang="en-GB" baseline="0" dirty="0"/>
              <a:t>, ac, </a:t>
            </a:r>
            <a:r>
              <a:rPr lang="en-GB" baseline="0" dirty="0" err="1"/>
              <a:t>ch</a:t>
            </a:r>
            <a:r>
              <a:rPr lang="en-GB" baseline="0" dirty="0"/>
              <a:t>, </a:t>
            </a:r>
            <a:r>
              <a:rPr lang="en-GB" baseline="0" dirty="0" err="1"/>
              <a:t>ht</a:t>
            </a:r>
            <a:r>
              <a:rPr lang="en-GB" baseline="0" dirty="0"/>
              <a:t>}, s = 2*1/(4+4)=2/8=0.25;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322485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idf</a:t>
            </a:r>
            <a:r>
              <a:rPr lang="en-US" dirty="0"/>
              <a:t> depends on rarity of a term in a collection. </a:t>
            </a:r>
            <a:r>
              <a:rPr lang="en-US" dirty="0" err="1"/>
              <a:t>tf-idf</a:t>
            </a:r>
            <a:r>
              <a:rPr lang="en-US" dirty="0"/>
              <a:t> increases with the number of occurrences within a document, and with the rarity of the term in the collection.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7A11710-6318-4617-9CDC-41D645B51453}" type="slidenum">
              <a:rPr lang="de-DE" smtClean="0"/>
              <a:pPr>
                <a:defRPr/>
              </a:pPr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678732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7A11710-6318-4617-9CDC-41D645B51453}" type="slidenum">
              <a:rPr lang="de-DE" smtClean="0"/>
              <a:pPr>
                <a:defRPr/>
              </a:pPr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849056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CA830DC-26CF-4CEE-A68F-B1B386B81B4D}" type="slidenum">
              <a:rPr lang="de-DE" smtClean="0"/>
              <a:pPr/>
              <a:t>24</a:t>
            </a:fld>
            <a:endParaRPr lang="de-DE"/>
          </a:p>
        </p:txBody>
      </p:sp>
      <p:sp>
        <p:nvSpPr>
          <p:cNvPr id="839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839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29906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CA830DC-26CF-4CEE-A68F-B1B386B81B4D}" type="slidenum">
              <a:rPr lang="de-DE" smtClean="0"/>
              <a:pPr/>
              <a:t>25</a:t>
            </a:fld>
            <a:endParaRPr lang="de-DE"/>
          </a:p>
        </p:txBody>
      </p:sp>
      <p:sp>
        <p:nvSpPr>
          <p:cNvPr id="839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839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58969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CA830DC-26CF-4CEE-A68F-B1B386B81B4D}" type="slidenum">
              <a:rPr lang="de-DE" smtClean="0"/>
              <a:pPr/>
              <a:t>26</a:t>
            </a:fld>
            <a:endParaRPr lang="de-DE"/>
          </a:p>
        </p:txBody>
      </p:sp>
      <p:sp>
        <p:nvSpPr>
          <p:cNvPr id="839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839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37377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CA830DC-26CF-4CEE-A68F-B1B386B81B4D}" type="slidenum">
              <a:rPr lang="de-DE" smtClean="0"/>
              <a:pPr/>
              <a:t>27</a:t>
            </a:fld>
            <a:endParaRPr lang="de-DE"/>
          </a:p>
        </p:txBody>
      </p:sp>
      <p:sp>
        <p:nvSpPr>
          <p:cNvPr id="839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839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The term “vegetarian” might still have significant weight according to the method and the restaurant might get classified into a group of restaurants which serve vegetarian food.</a:t>
            </a:r>
          </a:p>
        </p:txBody>
      </p:sp>
    </p:spTree>
    <p:extLst>
      <p:ext uri="{BB962C8B-B14F-4D97-AF65-F5344CB8AC3E}">
        <p14:creationId xmlns:p14="http://schemas.microsoft.com/office/powerpoint/2010/main" val="10678119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CA830DC-26CF-4CEE-A68F-B1B386B81B4D}" type="slidenum">
              <a:rPr lang="de-DE" smtClean="0"/>
              <a:pPr/>
              <a:t>29</a:t>
            </a:fld>
            <a:endParaRPr lang="de-DE"/>
          </a:p>
        </p:txBody>
      </p:sp>
      <p:sp>
        <p:nvSpPr>
          <p:cNvPr id="839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839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419204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Predict user preference from a</a:t>
            </a:r>
            <a:r>
              <a:rPr lang="en-US" altLang="zh-CN" baseline="0" dirty="0"/>
              <a:t> </a:t>
            </a:r>
            <a:r>
              <a:rPr lang="en-US" altLang="zh-CN" dirty="0"/>
              <a:t>user’s perspective,</a:t>
            </a:r>
            <a:r>
              <a:rPr lang="en-US" altLang="zh-CN" baseline="0" dirty="0"/>
              <a:t> i.e., by directly generating user profile from explicit information or user data.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CA4FF63-108E-4331-BE5B-EAEB49858606}" type="slidenum">
              <a:rPr lang="el-GR" altLang="zh-CN" smtClean="0"/>
              <a:pPr>
                <a:defRPr/>
              </a:pPr>
              <a:t>30</a:t>
            </a:fld>
            <a:endParaRPr lang="el-GR" altLang="zh-CN"/>
          </a:p>
        </p:txBody>
      </p:sp>
    </p:spTree>
    <p:extLst>
      <p:ext uri="{BB962C8B-B14F-4D97-AF65-F5344CB8AC3E}">
        <p14:creationId xmlns:p14="http://schemas.microsoft.com/office/powerpoint/2010/main" val="6033258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Content can tackle some issues of Collaborative Filtering. These slides are taken from “Recent Developments of Content-Based </a:t>
            </a:r>
            <a:r>
              <a:rPr lang="en-US" altLang="zh-CN" dirty="0" err="1"/>
              <a:t>RecSys</a:t>
            </a:r>
            <a:r>
              <a:rPr lang="en-US" altLang="zh-CN" dirty="0"/>
              <a:t>”, by </a:t>
            </a:r>
            <a:r>
              <a:rPr lang="it-IT" altLang="zh-CN" dirty="0"/>
              <a:t>Marco de Gemmis,  Pasquale Lops, Cataldo Musto, Fedelucio Narducci,  Giovanni Semeraro; ACM Summer School on Recommender Systems, 2017.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CA4FF63-108E-4331-BE5B-EAEB49858606}" type="slidenum">
              <a:rPr lang="el-GR" altLang="zh-CN" smtClean="0"/>
              <a:pPr>
                <a:defRPr/>
              </a:pPr>
              <a:t>4</a:t>
            </a:fld>
            <a:endParaRPr lang="el-GR" altLang="zh-CN"/>
          </a:p>
        </p:txBody>
      </p:sp>
    </p:spTree>
    <p:extLst>
      <p:ext uri="{BB962C8B-B14F-4D97-AF65-F5344CB8AC3E}">
        <p14:creationId xmlns:p14="http://schemas.microsoft.com/office/powerpoint/2010/main" val="394066650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CA4FF63-108E-4331-BE5B-EAEB49858606}" type="slidenum">
              <a:rPr lang="el-GR" altLang="zh-CN" smtClean="0"/>
              <a:pPr>
                <a:defRPr/>
              </a:pPr>
              <a:t>34</a:t>
            </a:fld>
            <a:endParaRPr lang="el-GR" altLang="zh-CN"/>
          </a:p>
        </p:txBody>
      </p:sp>
    </p:spTree>
    <p:extLst>
      <p:ext uri="{BB962C8B-B14F-4D97-AF65-F5344CB8AC3E}">
        <p14:creationId xmlns:p14="http://schemas.microsoft.com/office/powerpoint/2010/main" val="266577284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CA4FF63-108E-4331-BE5B-EAEB49858606}" type="slidenum">
              <a:rPr lang="el-GR" altLang="zh-CN" smtClean="0"/>
              <a:pPr>
                <a:defRPr/>
              </a:pPr>
              <a:t>35</a:t>
            </a:fld>
            <a:endParaRPr lang="el-GR" altLang="zh-CN"/>
          </a:p>
        </p:txBody>
      </p:sp>
    </p:spTree>
    <p:extLst>
      <p:ext uri="{BB962C8B-B14F-4D97-AF65-F5344CB8AC3E}">
        <p14:creationId xmlns:p14="http://schemas.microsoft.com/office/powerpoint/2010/main" val="246910909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CA830DC-26CF-4CEE-A68F-B1B386B81B4D}" type="slidenum">
              <a:rPr lang="de-DE" smtClean="0"/>
              <a:pPr/>
              <a:t>39</a:t>
            </a:fld>
            <a:endParaRPr lang="de-DE"/>
          </a:p>
        </p:txBody>
      </p:sp>
      <p:sp>
        <p:nvSpPr>
          <p:cNvPr id="839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839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852259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7A11710-6318-4617-9CDC-41D645B51453}" type="slidenum">
              <a:rPr lang="de-DE" smtClean="0"/>
              <a:pPr>
                <a:defRPr/>
              </a:pPr>
              <a:t>43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4563768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7A11710-6318-4617-9CDC-41D645B51453}" type="slidenum">
              <a:rPr lang="de-DE" smtClean="0"/>
              <a:pPr>
                <a:defRPr/>
              </a:pPr>
              <a:t>44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5591018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7A11710-6318-4617-9CDC-41D645B51453}" type="slidenum">
              <a:rPr lang="de-DE" smtClean="0"/>
              <a:pPr>
                <a:defRPr/>
              </a:pPr>
              <a:t>45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0452686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7A11710-6318-4617-9CDC-41D645B51453}" type="slidenum">
              <a:rPr lang="de-DE" smtClean="0"/>
              <a:pPr>
                <a:defRPr/>
              </a:pPr>
              <a:t>46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5517736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7A11710-6318-4617-9CDC-41D645B51453}" type="slidenum">
              <a:rPr lang="de-DE" smtClean="0"/>
              <a:pPr>
                <a:defRPr/>
              </a:pPr>
              <a:t>49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2327929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RIPPER is a rule induction algorithm closely related to decision trees that operates in a similar fashion to the recursive data partitioning approach described above. Despite the problematic inductive bias, however, RIPPER performs competitively with other state-of-the-art text classification algorithms. In part, the performance can be attributed to a sophisticated post-pruning algorithm that optimizes the fit of the induced rule set with respect to the training data as a whole. Furthermore, RIPPER supports multi-valued attributes, which leads to a natural representation for text classification tasks, i.e., the individual words of a text document can be represented as multiple feature values for a single feature. While this is essentially a representational convenience if rules are to be learned from unstructured text documents, the approach can lead to more powerful classifiers for semi-structured text documents. For example, the text contained in separate fields of an email message, such as sender, subject, and body text, can be represented as separate multi-valued features, which allows the algorithm to take advantage of the document’s structure in a natural fashion.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CA4FF63-108E-4331-BE5B-EAEB49858606}" type="slidenum">
              <a:rPr lang="el-GR" altLang="zh-CN" smtClean="0"/>
              <a:pPr>
                <a:defRPr/>
              </a:pPr>
              <a:t>50</a:t>
            </a:fld>
            <a:endParaRPr lang="el-GR" altLang="zh-CN"/>
          </a:p>
        </p:txBody>
      </p:sp>
    </p:spTree>
    <p:extLst>
      <p:ext uri="{BB962C8B-B14F-4D97-AF65-F5344CB8AC3E}">
        <p14:creationId xmlns:p14="http://schemas.microsoft.com/office/powerpoint/2010/main" val="32521374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CA4FF63-108E-4331-BE5B-EAEB49858606}" type="slidenum">
              <a:rPr lang="el-GR" altLang="zh-CN" smtClean="0"/>
              <a:pPr>
                <a:defRPr/>
              </a:pPr>
              <a:t>51</a:t>
            </a:fld>
            <a:endParaRPr lang="el-GR" altLang="zh-CN"/>
          </a:p>
        </p:txBody>
      </p:sp>
    </p:spTree>
    <p:extLst>
      <p:ext uri="{BB962C8B-B14F-4D97-AF65-F5344CB8AC3E}">
        <p14:creationId xmlns:p14="http://schemas.microsoft.com/office/powerpoint/2010/main" val="31203532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CA4FF63-108E-4331-BE5B-EAEB49858606}" type="slidenum">
              <a:rPr lang="el-GR" altLang="zh-CN" smtClean="0"/>
              <a:pPr>
                <a:defRPr/>
              </a:pPr>
              <a:t>5</a:t>
            </a:fld>
            <a:endParaRPr lang="el-GR" altLang="zh-CN"/>
          </a:p>
        </p:txBody>
      </p:sp>
    </p:spTree>
    <p:extLst>
      <p:ext uri="{BB962C8B-B14F-4D97-AF65-F5344CB8AC3E}">
        <p14:creationId xmlns:p14="http://schemas.microsoft.com/office/powerpoint/2010/main" val="267121413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7A11710-6318-4617-9CDC-41D645B51453}" type="slidenum">
              <a:rPr lang="de-DE" smtClean="0"/>
              <a:pPr>
                <a:defRPr/>
              </a:pPr>
              <a:t>53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6684192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7A11710-6318-4617-9CDC-41D645B51453}" type="slidenum">
              <a:rPr lang="de-DE" smtClean="0"/>
              <a:pPr>
                <a:defRPr/>
              </a:pPr>
              <a:t>54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6363986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Searching proper</a:t>
            </a:r>
            <a:r>
              <a:rPr lang="en-US" altLang="zh-CN" baseline="0" dirty="0"/>
              <a:t> f</a:t>
            </a:r>
            <a:r>
              <a:rPr lang="en-US" altLang="zh-CN" dirty="0"/>
              <a:t>eatures is not easy: image</a:t>
            </a:r>
            <a:r>
              <a:rPr lang="en-US" altLang="zh-CN"/>
              <a:t>,</a:t>
            </a:r>
            <a:r>
              <a:rPr lang="en-US" altLang="zh-CN" baseline="0"/>
              <a:t> music.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CA4FF63-108E-4331-BE5B-EAEB49858606}" type="slidenum">
              <a:rPr lang="el-GR" altLang="zh-CN" smtClean="0"/>
              <a:pPr>
                <a:defRPr/>
              </a:pPr>
              <a:t>56</a:t>
            </a:fld>
            <a:endParaRPr lang="el-GR" altLang="zh-CN"/>
          </a:p>
        </p:txBody>
      </p:sp>
    </p:spTree>
    <p:extLst>
      <p:ext uri="{BB962C8B-B14F-4D97-AF65-F5344CB8AC3E}">
        <p14:creationId xmlns:p14="http://schemas.microsoft.com/office/powerpoint/2010/main" val="36155188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kern="1200" dirty="0">
                <a:solidFill>
                  <a:schemeClr val="tx1"/>
                </a:solidFill>
                <a:effectLst/>
                <a:latin typeface="Arial" pitchFamily="-65" charset="0"/>
                <a:ea typeface="ＭＳ Ｐゴシック" panose="020B0600070205080204" pitchFamily="34" charset="-128"/>
                <a:cs typeface="ＭＳ Ｐゴシック" charset="0"/>
              </a:rPr>
              <a:t>Exogenous</a:t>
            </a:r>
            <a:r>
              <a:rPr lang="zh-CN" altLang="en-US" sz="1200" b="0" kern="1200" baseline="0" dirty="0">
                <a:solidFill>
                  <a:schemeClr val="tx1"/>
                </a:solidFill>
                <a:effectLst/>
                <a:latin typeface="Arial" pitchFamily="-65" charset="0"/>
                <a:ea typeface="ＭＳ Ｐゴシック" panose="020B0600070205080204" pitchFamily="34" charset="-128"/>
                <a:cs typeface="ＭＳ Ｐゴシック" charset="0"/>
              </a:rPr>
              <a:t> </a:t>
            </a:r>
            <a:r>
              <a:rPr lang="en-US" altLang="zh-CN" sz="1200" b="0" kern="1200" baseline="0" dirty="0">
                <a:solidFill>
                  <a:schemeClr val="tx1"/>
                </a:solidFill>
                <a:effectLst/>
                <a:latin typeface="Arial" pitchFamily="-65" charset="0"/>
                <a:ea typeface="ＭＳ Ｐゴシック" panose="020B0600070205080204" pitchFamily="34" charset="-128"/>
                <a:cs typeface="ＭＳ Ｐゴシック" charset="0"/>
              </a:rPr>
              <a:t>ad. </a:t>
            </a:r>
            <a:r>
              <a:rPr lang="zh-CN" altLang="en-US" sz="1200" b="0" kern="1200" baseline="0" dirty="0">
                <a:solidFill>
                  <a:schemeClr val="tx1"/>
                </a:solidFill>
                <a:effectLst/>
                <a:latin typeface="Arial" pitchFamily="-65" charset="0"/>
                <a:ea typeface="ＭＳ Ｐゴシック" panose="020B0600070205080204" pitchFamily="34" charset="-128"/>
                <a:cs typeface="ＭＳ Ｐゴシック" charset="0"/>
              </a:rPr>
              <a:t>外源的，外生的；</a:t>
            </a:r>
            <a:r>
              <a:rPr lang="en-US" altLang="zh-CN" sz="1200" b="0" kern="1200" baseline="0" dirty="0">
                <a:solidFill>
                  <a:schemeClr val="tx1"/>
                </a:solidFill>
                <a:effectLst/>
                <a:latin typeface="Arial" pitchFamily="-65" charset="0"/>
                <a:ea typeface="ＭＳ Ｐゴシック" panose="020B0600070205080204" pitchFamily="34" charset="-128"/>
                <a:cs typeface="ＭＳ Ｐゴシック" charset="0"/>
              </a:rPr>
              <a:t>Endogenous  adj. </a:t>
            </a:r>
            <a:r>
              <a:rPr lang="zh-CN" altLang="en-US" sz="1200" b="0" kern="1200" baseline="0" dirty="0">
                <a:solidFill>
                  <a:schemeClr val="tx1"/>
                </a:solidFill>
                <a:effectLst/>
                <a:latin typeface="Arial" pitchFamily="-65" charset="0"/>
                <a:ea typeface="ＭＳ Ｐゴシック" panose="020B0600070205080204" pitchFamily="34" charset="-128"/>
                <a:cs typeface="ＭＳ Ｐゴシック" charset="0"/>
              </a:rPr>
              <a:t>内源的，内生的；</a:t>
            </a:r>
            <a:endParaRPr lang="en-US" altLang="zh-CN" sz="1200" b="1" kern="1200" dirty="0">
              <a:solidFill>
                <a:schemeClr val="tx1"/>
              </a:solidFill>
              <a:effectLst/>
              <a:latin typeface="Arial" pitchFamily="-65" charset="0"/>
              <a:ea typeface="ＭＳ Ｐゴシック" panose="020B0600070205080204" pitchFamily="34" charset="-128"/>
              <a:cs typeface="ＭＳ Ｐゴシック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CA4FF63-108E-4331-BE5B-EAEB49858606}" type="slidenum">
              <a:rPr lang="el-GR" altLang="zh-CN" smtClean="0"/>
              <a:pPr>
                <a:defRPr/>
              </a:pPr>
              <a:t>57</a:t>
            </a:fld>
            <a:endParaRPr lang="el-GR" altLang="zh-CN"/>
          </a:p>
        </p:txBody>
      </p:sp>
    </p:spTree>
    <p:extLst>
      <p:ext uri="{BB962C8B-B14F-4D97-AF65-F5344CB8AC3E}">
        <p14:creationId xmlns:p14="http://schemas.microsoft.com/office/powerpoint/2010/main" val="292732220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An</a:t>
            </a:r>
            <a:r>
              <a:rPr lang="en-US" altLang="zh-CN" baseline="0" dirty="0"/>
              <a:t> example of </a:t>
            </a:r>
            <a:r>
              <a:rPr lang="en-US" altLang="zh-CN" baseline="0" dirty="0" err="1"/>
              <a:t>synset</a:t>
            </a:r>
            <a:r>
              <a:rPr lang="en-US" altLang="zh-CN" baseline="0" dirty="0"/>
              <a:t>: </a:t>
            </a:r>
            <a:endParaRPr lang="zh-CN" altLang="en-US" dirty="0"/>
          </a:p>
          <a:p>
            <a:r>
              <a:rPr lang="en-US" altLang="zh-CN" dirty="0">
                <a:hlinkClick r:id="rId3"/>
              </a:rPr>
              <a:t>http://wordnetweb.princeton.edu/perl/webwn?s=cat&amp;sub=Search+WordNet&amp;o2=&amp;o0=1&amp;o8=1&amp;o1=1&amp;o7=&amp;o5=&amp;o9=&amp;o6=&amp;o3=&amp;o4=&amp;h=</a:t>
            </a:r>
            <a:r>
              <a:rPr lang="en-US" altLang="zh-CN" dirty="0"/>
              <a:t> 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CA4FF63-108E-4331-BE5B-EAEB49858606}" type="slidenum">
              <a:rPr lang="el-GR" altLang="zh-CN" smtClean="0"/>
              <a:pPr>
                <a:defRPr/>
              </a:pPr>
              <a:t>68</a:t>
            </a:fld>
            <a:endParaRPr lang="el-GR" altLang="zh-CN"/>
          </a:p>
        </p:txBody>
      </p:sp>
    </p:spTree>
    <p:extLst>
      <p:ext uri="{BB962C8B-B14F-4D97-AF65-F5344CB8AC3E}">
        <p14:creationId xmlns:p14="http://schemas.microsoft.com/office/powerpoint/2010/main" val="169940735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http://www.opencalais.com/opencalais-api/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CA4FF63-108E-4331-BE5B-EAEB49858606}" type="slidenum">
              <a:rPr lang="el-GR" altLang="zh-CN" smtClean="0"/>
              <a:pPr>
                <a:defRPr/>
              </a:pPr>
              <a:t>79</a:t>
            </a:fld>
            <a:endParaRPr lang="el-GR" altLang="zh-CN"/>
          </a:p>
        </p:txBody>
      </p:sp>
    </p:spTree>
    <p:extLst>
      <p:ext uri="{BB962C8B-B14F-4D97-AF65-F5344CB8AC3E}">
        <p14:creationId xmlns:p14="http://schemas.microsoft.com/office/powerpoint/2010/main" val="62218359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https://tagme.d4science.org/tagme/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CA4FF63-108E-4331-BE5B-EAEB49858606}" type="slidenum">
              <a:rPr lang="el-GR" altLang="zh-CN" smtClean="0"/>
              <a:pPr>
                <a:defRPr/>
              </a:pPr>
              <a:t>82</a:t>
            </a:fld>
            <a:endParaRPr lang="el-GR" altLang="zh-CN"/>
          </a:p>
        </p:txBody>
      </p:sp>
    </p:spTree>
    <p:extLst>
      <p:ext uri="{BB962C8B-B14F-4D97-AF65-F5344CB8AC3E}">
        <p14:creationId xmlns:p14="http://schemas.microsoft.com/office/powerpoint/2010/main" val="222189383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https://tagme.d4science.org/tagme/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CA4FF63-108E-4331-BE5B-EAEB49858606}" type="slidenum">
              <a:rPr lang="el-GR" altLang="zh-CN" smtClean="0"/>
              <a:pPr>
                <a:defRPr/>
              </a:pPr>
              <a:t>83</a:t>
            </a:fld>
            <a:endParaRPr lang="el-GR" altLang="zh-CN"/>
          </a:p>
        </p:txBody>
      </p:sp>
    </p:spTree>
    <p:extLst>
      <p:ext uri="{BB962C8B-B14F-4D97-AF65-F5344CB8AC3E}">
        <p14:creationId xmlns:p14="http://schemas.microsoft.com/office/powerpoint/2010/main" val="121455998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https://tagme.d4science.org/tagme/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CA4FF63-108E-4331-BE5B-EAEB49858606}" type="slidenum">
              <a:rPr lang="el-GR" altLang="zh-CN" smtClean="0"/>
              <a:pPr>
                <a:defRPr/>
              </a:pPr>
              <a:t>84</a:t>
            </a:fld>
            <a:endParaRPr lang="el-GR" altLang="zh-CN"/>
          </a:p>
        </p:txBody>
      </p:sp>
    </p:spTree>
    <p:extLst>
      <p:ext uri="{BB962C8B-B14F-4D97-AF65-F5344CB8AC3E}">
        <p14:creationId xmlns:p14="http://schemas.microsoft.com/office/powerpoint/2010/main" val="76616087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https://tagme.d4science.org/tagme/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CA4FF63-108E-4331-BE5B-EAEB49858606}" type="slidenum">
              <a:rPr lang="el-GR" altLang="zh-CN" smtClean="0"/>
              <a:pPr>
                <a:defRPr/>
              </a:pPr>
              <a:t>85</a:t>
            </a:fld>
            <a:endParaRPr lang="el-GR" altLang="zh-CN"/>
          </a:p>
        </p:txBody>
      </p:sp>
    </p:spTree>
    <p:extLst>
      <p:ext uri="{BB962C8B-B14F-4D97-AF65-F5344CB8AC3E}">
        <p14:creationId xmlns:p14="http://schemas.microsoft.com/office/powerpoint/2010/main" val="26820520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CA4FF63-108E-4331-BE5B-EAEB49858606}" type="slidenum">
              <a:rPr lang="el-GR" altLang="zh-CN" smtClean="0"/>
              <a:pPr>
                <a:defRPr/>
              </a:pPr>
              <a:t>6</a:t>
            </a:fld>
            <a:endParaRPr lang="el-GR" altLang="zh-CN"/>
          </a:p>
        </p:txBody>
      </p:sp>
    </p:spTree>
    <p:extLst>
      <p:ext uri="{BB962C8B-B14F-4D97-AF65-F5344CB8AC3E}">
        <p14:creationId xmlns:p14="http://schemas.microsoft.com/office/powerpoint/2010/main" val="228283786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https://tagme.d4science.org/tagme/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CA4FF63-108E-4331-BE5B-EAEB49858606}" type="slidenum">
              <a:rPr lang="el-GR" altLang="zh-CN" smtClean="0"/>
              <a:pPr>
                <a:defRPr/>
              </a:pPr>
              <a:t>86</a:t>
            </a:fld>
            <a:endParaRPr lang="el-GR" altLang="zh-CN"/>
          </a:p>
        </p:txBody>
      </p:sp>
    </p:spTree>
    <p:extLst>
      <p:ext uri="{BB962C8B-B14F-4D97-AF65-F5344CB8AC3E}">
        <p14:creationId xmlns:p14="http://schemas.microsoft.com/office/powerpoint/2010/main" val="147961802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https://tagme.d4science.org/tagme/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CA4FF63-108E-4331-BE5B-EAEB49858606}" type="slidenum">
              <a:rPr lang="el-GR" altLang="zh-CN" smtClean="0"/>
              <a:pPr>
                <a:defRPr/>
              </a:pPr>
              <a:t>87</a:t>
            </a:fld>
            <a:endParaRPr lang="el-GR" altLang="zh-CN"/>
          </a:p>
        </p:txBody>
      </p:sp>
    </p:spTree>
    <p:extLst>
      <p:ext uri="{BB962C8B-B14F-4D97-AF65-F5344CB8AC3E}">
        <p14:creationId xmlns:p14="http://schemas.microsoft.com/office/powerpoint/2010/main" val="242084595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http://babelfy.org/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CA4FF63-108E-4331-BE5B-EAEB49858606}" type="slidenum">
              <a:rPr lang="el-GR" altLang="zh-CN" smtClean="0"/>
              <a:pPr>
                <a:defRPr/>
              </a:pPr>
              <a:t>90</a:t>
            </a:fld>
            <a:endParaRPr lang="el-GR" altLang="zh-CN"/>
          </a:p>
        </p:txBody>
      </p:sp>
    </p:spTree>
    <p:extLst>
      <p:ext uri="{BB962C8B-B14F-4D97-AF65-F5344CB8AC3E}">
        <p14:creationId xmlns:p14="http://schemas.microsoft.com/office/powerpoint/2010/main" val="94236885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http://babelfy.org/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CA4FF63-108E-4331-BE5B-EAEB49858606}" type="slidenum">
              <a:rPr lang="el-GR" altLang="zh-CN" smtClean="0"/>
              <a:pPr>
                <a:defRPr/>
              </a:pPr>
              <a:t>91</a:t>
            </a:fld>
            <a:endParaRPr lang="el-GR" altLang="zh-CN"/>
          </a:p>
        </p:txBody>
      </p:sp>
    </p:spTree>
    <p:extLst>
      <p:ext uri="{BB962C8B-B14F-4D97-AF65-F5344CB8AC3E}">
        <p14:creationId xmlns:p14="http://schemas.microsoft.com/office/powerpoint/2010/main" val="428003242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http://babelfy.org/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CA4FF63-108E-4331-BE5B-EAEB49858606}" type="slidenum">
              <a:rPr lang="el-GR" altLang="zh-CN" smtClean="0"/>
              <a:pPr>
                <a:defRPr/>
              </a:pPr>
              <a:t>92</a:t>
            </a:fld>
            <a:endParaRPr lang="el-GR" altLang="zh-CN"/>
          </a:p>
        </p:txBody>
      </p:sp>
    </p:spTree>
    <p:extLst>
      <p:ext uri="{BB962C8B-B14F-4D97-AF65-F5344CB8AC3E}">
        <p14:creationId xmlns:p14="http://schemas.microsoft.com/office/powerpoint/2010/main" val="278226393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http://babelfy.org/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CA4FF63-108E-4331-BE5B-EAEB49858606}" type="slidenum">
              <a:rPr lang="el-GR" altLang="zh-CN" smtClean="0"/>
              <a:pPr>
                <a:defRPr/>
              </a:pPr>
              <a:t>93</a:t>
            </a:fld>
            <a:endParaRPr lang="el-GR" altLang="zh-CN"/>
          </a:p>
        </p:txBody>
      </p:sp>
    </p:spTree>
    <p:extLst>
      <p:ext uri="{BB962C8B-B14F-4D97-AF65-F5344CB8AC3E}">
        <p14:creationId xmlns:p14="http://schemas.microsoft.com/office/powerpoint/2010/main" val="401294118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Silo n. </a:t>
            </a:r>
            <a:r>
              <a:rPr lang="zh-CN" altLang="en-US" dirty="0"/>
              <a:t>地窖；竖井；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CA4FF63-108E-4331-BE5B-EAEB49858606}" type="slidenum">
              <a:rPr lang="el-GR" altLang="zh-CN" smtClean="0"/>
              <a:pPr>
                <a:defRPr/>
              </a:pPr>
              <a:t>151</a:t>
            </a:fld>
            <a:endParaRPr lang="el-GR" altLang="zh-CN"/>
          </a:p>
        </p:txBody>
      </p:sp>
    </p:spTree>
    <p:extLst>
      <p:ext uri="{BB962C8B-B14F-4D97-AF65-F5344CB8AC3E}">
        <p14:creationId xmlns:p14="http://schemas.microsoft.com/office/powerpoint/2010/main" val="3937352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 [</a:t>
            </a:r>
            <a:r>
              <a:rPr lang="en-US" altLang="zh-CN" dirty="0" err="1"/>
              <a:t>Mikolov</a:t>
            </a:r>
            <a:r>
              <a:rPr lang="en-US" altLang="zh-CN" dirty="0"/>
              <a:t> et. al, 2013a] T. </a:t>
            </a:r>
            <a:r>
              <a:rPr lang="en-US" altLang="zh-CN" dirty="0" err="1"/>
              <a:t>Mikolov</a:t>
            </a:r>
            <a:r>
              <a:rPr lang="en-US" altLang="zh-CN" dirty="0"/>
              <a:t>, K. Chen, G. </a:t>
            </a:r>
            <a:r>
              <a:rPr lang="en-US" altLang="zh-CN" dirty="0" err="1"/>
              <a:t>Corrado</a:t>
            </a:r>
            <a:r>
              <a:rPr lang="en-US" altLang="zh-CN" dirty="0"/>
              <a:t>, J. Dean: Efficient Estimation of Word Representations in Vector Space. ICLR 2013 Workshop.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CA4FF63-108E-4331-BE5B-EAEB49858606}" type="slidenum">
              <a:rPr lang="el-GR" altLang="zh-CN" smtClean="0"/>
              <a:pPr>
                <a:defRPr/>
              </a:pPr>
              <a:t>192</a:t>
            </a:fld>
            <a:endParaRPr lang="el-GR" altLang="zh-CN"/>
          </a:p>
        </p:txBody>
      </p:sp>
    </p:spTree>
    <p:extLst>
      <p:ext uri="{BB962C8B-B14F-4D97-AF65-F5344CB8AC3E}">
        <p14:creationId xmlns:p14="http://schemas.microsoft.com/office/powerpoint/2010/main" val="270484055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 [Morin &amp; </a:t>
            </a:r>
            <a:r>
              <a:rPr lang="en-US" altLang="zh-CN" dirty="0" err="1"/>
              <a:t>Bengio</a:t>
            </a:r>
            <a:r>
              <a:rPr lang="en-US" altLang="zh-CN" dirty="0"/>
              <a:t>, 2005] F. Morin, Y. </a:t>
            </a:r>
            <a:r>
              <a:rPr lang="en-US" altLang="zh-CN" dirty="0" err="1"/>
              <a:t>Bengio</a:t>
            </a:r>
            <a:r>
              <a:rPr lang="en-US" altLang="zh-CN" dirty="0"/>
              <a:t>: Hierarchical probabilistic neural network language model. International workshop on artificial intelligence and statistics, 2005</a:t>
            </a:r>
          </a:p>
          <a:p>
            <a:r>
              <a:rPr lang="en-US" altLang="zh-CN" dirty="0"/>
              <a:t>[</a:t>
            </a:r>
            <a:r>
              <a:rPr lang="en-US" altLang="zh-CN" dirty="0" err="1"/>
              <a:t>Mikolov</a:t>
            </a:r>
            <a:r>
              <a:rPr lang="en-US" altLang="zh-CN" dirty="0"/>
              <a:t> et. al, 2013b] T. </a:t>
            </a:r>
            <a:r>
              <a:rPr lang="en-US" altLang="zh-CN" dirty="0" err="1"/>
              <a:t>Mikolov</a:t>
            </a:r>
            <a:r>
              <a:rPr lang="en-US" altLang="zh-CN" dirty="0"/>
              <a:t>, I. </a:t>
            </a:r>
            <a:r>
              <a:rPr lang="en-US" altLang="zh-CN" dirty="0" err="1"/>
              <a:t>Sutskever</a:t>
            </a:r>
            <a:r>
              <a:rPr lang="en-US" altLang="zh-CN" dirty="0"/>
              <a:t>, K. Chen, G. </a:t>
            </a:r>
            <a:r>
              <a:rPr lang="en-US" altLang="zh-CN" dirty="0" err="1"/>
              <a:t>Corrado</a:t>
            </a:r>
            <a:r>
              <a:rPr lang="en-US" altLang="zh-CN" dirty="0"/>
              <a:t>, J. Dean: Distributed Representations of Words and Phrases and Their Compositionality. 26th Advances in Neural Information Processing Systems (NIPS 2013).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CA4FF63-108E-4331-BE5B-EAEB49858606}" type="slidenum">
              <a:rPr lang="el-GR" altLang="zh-CN" smtClean="0"/>
              <a:pPr>
                <a:defRPr/>
              </a:pPr>
              <a:t>195</a:t>
            </a:fld>
            <a:endParaRPr lang="el-GR" altLang="zh-CN"/>
          </a:p>
        </p:txBody>
      </p:sp>
    </p:spTree>
    <p:extLst>
      <p:ext uri="{BB962C8B-B14F-4D97-AF65-F5344CB8AC3E}">
        <p14:creationId xmlns:p14="http://schemas.microsoft.com/office/powerpoint/2010/main" val="36137915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CA4FF63-108E-4331-BE5B-EAEB49858606}" type="slidenum">
              <a:rPr lang="el-GR" altLang="zh-CN" smtClean="0"/>
              <a:pPr>
                <a:defRPr/>
              </a:pPr>
              <a:t>7</a:t>
            </a:fld>
            <a:endParaRPr lang="el-GR" altLang="zh-CN"/>
          </a:p>
        </p:txBody>
      </p:sp>
    </p:spTree>
    <p:extLst>
      <p:ext uri="{BB962C8B-B14F-4D97-AF65-F5344CB8AC3E}">
        <p14:creationId xmlns:p14="http://schemas.microsoft.com/office/powerpoint/2010/main" val="10858857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CA4FF63-108E-4331-BE5B-EAEB49858606}" type="slidenum">
              <a:rPr lang="el-GR" altLang="zh-CN" smtClean="0"/>
              <a:pPr>
                <a:defRPr/>
              </a:pPr>
              <a:t>8</a:t>
            </a:fld>
            <a:endParaRPr lang="el-GR" altLang="zh-CN"/>
          </a:p>
        </p:txBody>
      </p:sp>
    </p:spTree>
    <p:extLst>
      <p:ext uri="{BB962C8B-B14F-4D97-AF65-F5344CB8AC3E}">
        <p14:creationId xmlns:p14="http://schemas.microsoft.com/office/powerpoint/2010/main" val="6375450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CA4FF63-108E-4331-BE5B-EAEB49858606}" type="slidenum">
              <a:rPr lang="el-GR" altLang="zh-CN" smtClean="0"/>
              <a:pPr>
                <a:defRPr/>
              </a:pPr>
              <a:t>9</a:t>
            </a:fld>
            <a:endParaRPr lang="el-GR" altLang="zh-CN"/>
          </a:p>
        </p:txBody>
      </p:sp>
    </p:spTree>
    <p:extLst>
      <p:ext uri="{BB962C8B-B14F-4D97-AF65-F5344CB8AC3E}">
        <p14:creationId xmlns:p14="http://schemas.microsoft.com/office/powerpoint/2010/main" val="17328135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CA4FF63-108E-4331-BE5B-EAEB49858606}" type="slidenum">
              <a:rPr lang="el-GR" altLang="zh-CN" smtClean="0"/>
              <a:pPr>
                <a:defRPr/>
              </a:pPr>
              <a:t>16</a:t>
            </a:fld>
            <a:endParaRPr lang="el-GR" altLang="zh-CN"/>
          </a:p>
        </p:txBody>
      </p:sp>
    </p:spTree>
    <p:extLst>
      <p:ext uri="{BB962C8B-B14F-4D97-AF65-F5344CB8AC3E}">
        <p14:creationId xmlns:p14="http://schemas.microsoft.com/office/powerpoint/2010/main" val="15873368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CA830DC-26CF-4CEE-A68F-B1B386B81B4D}" type="slidenum">
              <a:rPr lang="de-DE" smtClean="0"/>
              <a:pPr/>
              <a:t>18</a:t>
            </a:fld>
            <a:endParaRPr lang="de-DE"/>
          </a:p>
        </p:txBody>
      </p:sp>
      <p:sp>
        <p:nvSpPr>
          <p:cNvPr id="839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839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GB" dirty="0"/>
              <a:t>Convert</a:t>
            </a:r>
            <a:r>
              <a:rPr lang="en-GB" baseline="0" dirty="0"/>
              <a:t> it to a </a:t>
            </a:r>
            <a:r>
              <a:rPr lang="en-GB" baseline="0"/>
              <a:t>small vector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5714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8" name="Rectangle 8"/>
          <p:cNvSpPr>
            <a:spLocks noGrp="1" noChangeArrowheads="1"/>
          </p:cNvSpPr>
          <p:nvPr>
            <p:ph type="subTitle" idx="1"/>
          </p:nvPr>
        </p:nvSpPr>
        <p:spPr>
          <a:xfrm>
            <a:off x="1692275" y="3789363"/>
            <a:ext cx="6119813" cy="1249362"/>
          </a:xfrm>
        </p:spPr>
        <p:txBody>
          <a:bodyPr anchor="ctr"/>
          <a:lstStyle>
            <a:lvl1pPr marL="0" indent="0" algn="ctr">
              <a:buFont typeface="Wingdings" pitchFamily="-65" charset="2"/>
              <a:buNone/>
              <a:defRPr/>
            </a:lvl1pPr>
          </a:lstStyle>
          <a:p>
            <a:r>
              <a:rPr lang="el-GR"/>
              <a:t>Click to edit Master subtitle style</a:t>
            </a:r>
          </a:p>
        </p:txBody>
      </p:sp>
      <p:sp>
        <p:nvSpPr>
          <p:cNvPr id="5132" name="AutoShape 12"/>
          <p:cNvSpPr>
            <a:spLocks noGrp="1" noChangeArrowheads="1"/>
          </p:cNvSpPr>
          <p:nvPr>
            <p:ph type="ctrTitle" sz="quarter"/>
          </p:nvPr>
        </p:nvSpPr>
        <p:spPr>
          <a:xfrm>
            <a:off x="468313" y="990600"/>
            <a:ext cx="8447087" cy="1905000"/>
          </a:xfrm>
          <a:prstGeom prst="roundRect">
            <a:avLst>
              <a:gd name="adj" fmla="val 50000"/>
            </a:avLst>
          </a:prstGeom>
          <a:noFill/>
        </p:spPr>
        <p:txBody>
          <a:bodyPr anchorCtr="0"/>
          <a:lstStyle>
            <a:lvl1pPr>
              <a:defRPr sz="4000"/>
            </a:lvl1pPr>
          </a:lstStyle>
          <a:p>
            <a:r>
              <a:rPr lang="el-GR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815173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756329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96075" y="260350"/>
            <a:ext cx="2124075" cy="611981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23850" y="260350"/>
            <a:ext cx="6219825" cy="611981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587352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299770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05068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95288" y="1412875"/>
            <a:ext cx="4100512" cy="4967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12875"/>
            <a:ext cx="4100513" cy="4967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752715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452938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249142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00521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526683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601409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AutoShape 9"/>
          <p:cNvSpPr>
            <a:spLocks noGrp="1" noChangeArrowheads="1"/>
          </p:cNvSpPr>
          <p:nvPr>
            <p:ph type="title"/>
          </p:nvPr>
        </p:nvSpPr>
        <p:spPr bwMode="auto">
          <a:xfrm>
            <a:off x="323850" y="260350"/>
            <a:ext cx="8496300" cy="784225"/>
          </a:xfrm>
          <a:prstGeom prst="roundRect">
            <a:avLst>
              <a:gd name="adj" fmla="val 21667"/>
            </a:avLst>
          </a:prstGeom>
          <a:solidFill>
            <a:srgbClr val="E1F4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1" compatLnSpc="1">
            <a:prstTxWarp prst="textNoShape">
              <a:avLst/>
            </a:prstTxWarp>
          </a:bodyPr>
          <a:lstStyle/>
          <a:p>
            <a:pPr lvl="0"/>
            <a:r>
              <a:rPr lang="el-GR" altLang="zh-CN"/>
              <a:t>Click to edit Master title style</a:t>
            </a:r>
          </a:p>
        </p:txBody>
      </p:sp>
      <p:sp>
        <p:nvSpPr>
          <p:cNvPr id="1027" name="Rectangle 10"/>
          <p:cNvSpPr>
            <a:spLocks noGrp="1" noChangeArrowheads="1"/>
          </p:cNvSpPr>
          <p:nvPr>
            <p:ph type="body" idx="1"/>
          </p:nvPr>
        </p:nvSpPr>
        <p:spPr bwMode="auto">
          <a:xfrm>
            <a:off x="395288" y="1412875"/>
            <a:ext cx="8353425" cy="4967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l-GR" altLang="zh-CN"/>
              <a:t>Click to edit Master text styles</a:t>
            </a:r>
          </a:p>
          <a:p>
            <a:pPr lvl="1"/>
            <a:r>
              <a:rPr lang="el-GR" altLang="zh-CN"/>
              <a:t>Second level</a:t>
            </a:r>
          </a:p>
          <a:p>
            <a:pPr lvl="2"/>
            <a:r>
              <a:rPr lang="el-GR" altLang="zh-CN"/>
              <a:t>Third level</a:t>
            </a:r>
          </a:p>
          <a:p>
            <a:pPr lvl="3"/>
            <a:r>
              <a:rPr lang="el-GR" altLang="zh-CN"/>
              <a:t>Fourth level</a:t>
            </a:r>
          </a:p>
          <a:p>
            <a:pPr lvl="4"/>
            <a:r>
              <a:rPr lang="el-GR" altLang="zh-CN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txStyles>
    <p:titleStyle>
      <a:lvl1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rgbClr val="000000"/>
          </a:solidFill>
          <a:latin typeface="+mj-lt"/>
          <a:ea typeface="ＭＳ Ｐゴシック" panose="020B0600070205080204" pitchFamily="34" charset="-128"/>
          <a:cs typeface="ＭＳ Ｐゴシック" charset="0"/>
        </a:defRPr>
      </a:lvl1pPr>
      <a:lvl2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rgbClr val="000000"/>
          </a:solidFill>
          <a:latin typeface="Arial" pitchFamily="-65" charset="0"/>
          <a:ea typeface="ＭＳ Ｐゴシック" panose="020B0600070205080204" pitchFamily="34" charset="-128"/>
          <a:cs typeface="ＭＳ Ｐゴシック" charset="0"/>
        </a:defRPr>
      </a:lvl2pPr>
      <a:lvl3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rgbClr val="000000"/>
          </a:solidFill>
          <a:latin typeface="Arial" pitchFamily="-65" charset="0"/>
          <a:ea typeface="ＭＳ Ｐゴシック" panose="020B0600070205080204" pitchFamily="34" charset="-128"/>
          <a:cs typeface="ＭＳ Ｐゴシック" charset="0"/>
        </a:defRPr>
      </a:lvl3pPr>
      <a:lvl4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rgbClr val="000000"/>
          </a:solidFill>
          <a:latin typeface="Arial" pitchFamily="-65" charset="0"/>
          <a:ea typeface="ＭＳ Ｐゴシック" panose="020B0600070205080204" pitchFamily="34" charset="-128"/>
          <a:cs typeface="ＭＳ Ｐゴシック" charset="0"/>
        </a:defRPr>
      </a:lvl4pPr>
      <a:lvl5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rgbClr val="000000"/>
          </a:solidFill>
          <a:latin typeface="Arial" pitchFamily="-65" charset="0"/>
          <a:ea typeface="ＭＳ Ｐゴシック" panose="020B0600070205080204" pitchFamily="34" charset="-128"/>
          <a:cs typeface="ＭＳ Ｐゴシック" charset="0"/>
        </a:defRPr>
      </a:lvl5pPr>
      <a:lvl6pPr marL="457200" algn="ctr" rtl="0" fontAlgn="base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rgbClr val="000000"/>
          </a:solidFill>
          <a:latin typeface="Arial" pitchFamily="-65" charset="0"/>
        </a:defRPr>
      </a:lvl6pPr>
      <a:lvl7pPr marL="914400" algn="ctr" rtl="0" fontAlgn="base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rgbClr val="000000"/>
          </a:solidFill>
          <a:latin typeface="Arial" pitchFamily="-65" charset="0"/>
        </a:defRPr>
      </a:lvl7pPr>
      <a:lvl8pPr marL="1371600" algn="ctr" rtl="0" fontAlgn="base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rgbClr val="000000"/>
          </a:solidFill>
          <a:latin typeface="Arial" pitchFamily="-65" charset="0"/>
        </a:defRPr>
      </a:lvl8pPr>
      <a:lvl9pPr marL="1828800" algn="ctr" rtl="0" fontAlgn="base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rgbClr val="000000"/>
          </a:solidFill>
          <a:latin typeface="Arial" pitchFamily="-65" charset="0"/>
        </a:defRPr>
      </a:lvl9pPr>
    </p:titleStyle>
    <p:bodyStyle>
      <a:lvl1pPr marL="280988" indent="-280988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75000"/>
        <a:buFont typeface="Wingdings" panose="05000000000000000000" pitchFamily="2" charset="2"/>
        <a:buChar char="l"/>
        <a:defRPr sz="2800">
          <a:solidFill>
            <a:srgbClr val="000000"/>
          </a:solidFill>
          <a:latin typeface="+mn-lt"/>
          <a:ea typeface="ＭＳ Ｐゴシック" panose="020B0600070205080204" pitchFamily="34" charset="-128"/>
          <a:cs typeface="ＭＳ Ｐゴシック" charset="0"/>
        </a:defRPr>
      </a:lvl1pPr>
      <a:lvl2pPr marL="682625" indent="-287338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75000"/>
        <a:buChar char="–"/>
        <a:defRPr sz="2400">
          <a:solidFill>
            <a:srgbClr val="000000"/>
          </a:solidFill>
          <a:latin typeface="+mn-lt"/>
          <a:ea typeface="ＭＳ Ｐゴシック" panose="020B0600070205080204" pitchFamily="34" charset="-128"/>
        </a:defRPr>
      </a:lvl2pPr>
      <a:lvl3pPr marL="1023938" indent="-227013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75000"/>
        <a:buFont typeface="Wingdings" panose="05000000000000000000" pitchFamily="2" charset="2"/>
        <a:buChar char="l"/>
        <a:defRPr sz="2000">
          <a:solidFill>
            <a:srgbClr val="000000"/>
          </a:solidFill>
          <a:latin typeface="+mn-lt"/>
          <a:ea typeface="ＭＳ Ｐゴシック" panose="020B0600070205080204" pitchFamily="34" charset="-128"/>
        </a:defRPr>
      </a:lvl3pPr>
      <a:lvl4pPr marL="1365250" indent="-227013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80000"/>
        <a:buChar char="–"/>
        <a:defRPr>
          <a:solidFill>
            <a:srgbClr val="000000"/>
          </a:solidFill>
          <a:latin typeface="+mn-lt"/>
          <a:ea typeface="ＭＳ Ｐゴシック" panose="020B0600070205080204" pitchFamily="34" charset="-128"/>
        </a:defRPr>
      </a:lvl4pPr>
      <a:lvl5pPr marL="1706563" indent="-227013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anose="05000000000000000000" pitchFamily="2" charset="2"/>
        <a:buChar char="l"/>
        <a:defRPr>
          <a:solidFill>
            <a:srgbClr val="000000"/>
          </a:solidFill>
          <a:latin typeface="+mn-lt"/>
          <a:ea typeface="ＭＳ Ｐゴシック" panose="020B0600070205080204" pitchFamily="34" charset="-128"/>
        </a:defRPr>
      </a:lvl5pPr>
      <a:lvl6pPr marL="2163763" indent="-227013" algn="l" rtl="0" fontAlgn="base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-65" charset="2"/>
        <a:buChar char="l"/>
        <a:defRPr>
          <a:solidFill>
            <a:srgbClr val="000000"/>
          </a:solidFill>
          <a:latin typeface="+mn-lt"/>
          <a:ea typeface="ＭＳ Ｐゴシック" pitchFamily="-65" charset="-128"/>
        </a:defRPr>
      </a:lvl6pPr>
      <a:lvl7pPr marL="2620963" indent="-227013" algn="l" rtl="0" fontAlgn="base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-65" charset="2"/>
        <a:buChar char="l"/>
        <a:defRPr>
          <a:solidFill>
            <a:srgbClr val="000000"/>
          </a:solidFill>
          <a:latin typeface="+mn-lt"/>
          <a:ea typeface="ＭＳ Ｐゴシック" pitchFamily="-65" charset="-128"/>
        </a:defRPr>
      </a:lvl7pPr>
      <a:lvl8pPr marL="3078163" indent="-227013" algn="l" rtl="0" fontAlgn="base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-65" charset="2"/>
        <a:buChar char="l"/>
        <a:defRPr>
          <a:solidFill>
            <a:srgbClr val="000000"/>
          </a:solidFill>
          <a:latin typeface="+mn-lt"/>
          <a:ea typeface="ＭＳ Ｐゴシック" pitchFamily="-65" charset="-128"/>
        </a:defRPr>
      </a:lvl8pPr>
      <a:lvl9pPr marL="3535363" indent="-227013" algn="l" rtl="0" fontAlgn="base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-65" charset="2"/>
        <a:buChar char="l"/>
        <a:defRPr>
          <a:solidFill>
            <a:srgbClr val="000000"/>
          </a:solidFill>
          <a:latin typeface="+mn-lt"/>
          <a:ea typeface="ＭＳ Ｐゴシック" pitchFamily="-65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mp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7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7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7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7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7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7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7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7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7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7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7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7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7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7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7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7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7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7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7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3.png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7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7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7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mp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anks.nl/stopwords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e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8.w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s://wordnet.princeton.edu/" TargetMode="Externa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mp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AutoShape 2"/>
          <p:cNvSpPr>
            <a:spLocks noGrp="1" noChangeArrowheads="1"/>
          </p:cNvSpPr>
          <p:nvPr>
            <p:ph type="ctrTitle"/>
          </p:nvPr>
        </p:nvSpPr>
        <p:spPr>
          <a:xfrm>
            <a:off x="468313" y="692150"/>
            <a:ext cx="8447087" cy="309721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E1F4FF"/>
                </a:solidFill>
              </a14:hiddenFill>
            </a:ext>
          </a:extLst>
        </p:spPr>
        <p:txBody>
          <a:bodyPr/>
          <a:lstStyle/>
          <a:p>
            <a:pPr eaLnBrk="1" hangingPunct="1">
              <a:lnSpc>
                <a:spcPct val="100000"/>
              </a:lnSpc>
              <a:spcBef>
                <a:spcPct val="60000"/>
              </a:spcBef>
            </a:pPr>
            <a:r>
              <a:rPr lang="en-US" altLang="zh-CN" sz="7400"/>
              <a:t>Chapter 3.1</a:t>
            </a:r>
            <a:br>
              <a:rPr lang="en-US" altLang="zh-CN" sz="7400" dirty="0"/>
            </a:br>
            <a:r>
              <a:rPr lang="en-US" altLang="zh-CN" sz="4800" dirty="0"/>
              <a:t>Content-based Recommender Systems</a:t>
            </a:r>
            <a:endParaRPr lang="el-GR" altLang="zh-CN" sz="4400" dirty="0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80" y="3933056"/>
            <a:ext cx="2159000" cy="215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52" y="50289"/>
            <a:ext cx="9036496" cy="6778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59938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E5DFC49-C6DB-40D6-8FCB-3A26A8638E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62" y="90487"/>
            <a:ext cx="8905875" cy="667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26738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DCA2698-7C1E-4328-9614-1D540F49DD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62" y="90487"/>
            <a:ext cx="8905875" cy="667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93193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239AC2C-61A8-49C7-AD98-AEF315772B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62" y="90487"/>
            <a:ext cx="8905875" cy="667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40013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3D33CEA-CF83-4644-AA02-5BD7185192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62" y="90487"/>
            <a:ext cx="8905875" cy="667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3830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134B872-0490-4D0A-B5ED-187A853A88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62" y="90487"/>
            <a:ext cx="8905875" cy="667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72032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0FE468D-E589-472E-967C-914E7EA2D3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62" y="90487"/>
            <a:ext cx="8905875" cy="667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864545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E06B93B-3104-4FAD-962B-65388D1BAF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62" y="90487"/>
            <a:ext cx="8905875" cy="667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64683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F48E994-CC83-4850-9700-45F4E59E70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62" y="90487"/>
            <a:ext cx="8905875" cy="667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057403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F93726C-7EEC-4F1F-A7DF-C3DF0DC77C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62" y="90487"/>
            <a:ext cx="8905875" cy="667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35731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B85BB8E-53AB-47A1-82A8-EE209F8024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62" y="90487"/>
            <a:ext cx="8905875" cy="667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8049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84" y="32359"/>
            <a:ext cx="9026232" cy="6771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41822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040AADE-6777-4EEB-9F4E-0066AC7812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62" y="90487"/>
            <a:ext cx="8905875" cy="667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493736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9DE1FB8-FD81-490D-AC9F-C33A9FBA55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62" y="90487"/>
            <a:ext cx="8905875" cy="667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4002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5DBA56F-6F06-44F4-A6B2-FD619797E0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62" y="90487"/>
            <a:ext cx="8905875" cy="667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71793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5CBBE80-3C82-4828-AB7F-B2BCBD9C86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62" y="90487"/>
            <a:ext cx="8905875" cy="667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939631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C2504EA-CF6D-4AAE-8796-2D3A170F71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62" y="90487"/>
            <a:ext cx="8905875" cy="667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916442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50AEFBF-C6DA-4AB6-A3D1-96C7819827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62" y="90487"/>
            <a:ext cx="8905875" cy="667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97800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E71C1DA-BF91-41FD-A098-25D55E9924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62" y="90487"/>
            <a:ext cx="8905875" cy="667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268671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1368F29-3196-457B-9EBD-8882389A34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62" y="90487"/>
            <a:ext cx="8905875" cy="667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310981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C399CA4-7136-4A89-95C2-6401398DE8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62" y="90487"/>
            <a:ext cx="8905875" cy="667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065390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4FD8B64-0BF0-4FC7-B63B-55408179B2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62" y="90487"/>
            <a:ext cx="8905875" cy="667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9280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52" y="79241"/>
            <a:ext cx="9036496" cy="6778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510988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75C9537-8FBB-4E81-B800-C0E151ADEC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62" y="90487"/>
            <a:ext cx="8905875" cy="667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515110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DA57024-8EC1-4D45-A790-CC3A212C73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62" y="90487"/>
            <a:ext cx="8905875" cy="667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10136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54BF183-D33A-4DB9-9B77-E764B6D99A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62" y="90487"/>
            <a:ext cx="8905875" cy="667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580886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B938A29-59BB-4F1B-A491-8CF12F4D32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62" y="90487"/>
            <a:ext cx="8905875" cy="667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795627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3153674-D1A9-4CC8-8E44-656E496461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62" y="90487"/>
            <a:ext cx="8905875" cy="667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593879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3FEDDE7-8113-4BE8-B1E3-8B73A87D35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62" y="90487"/>
            <a:ext cx="8905875" cy="667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851011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D910538-24EB-427B-AEB0-ED0FD8A22D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62" y="90487"/>
            <a:ext cx="8905875" cy="667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19515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68A4951-4695-4121-8DA9-16B501AD43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62" y="90487"/>
            <a:ext cx="8905875" cy="667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765469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A0D65D9-FC19-4AD1-A9DD-4E52C89E5E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62" y="90487"/>
            <a:ext cx="8905875" cy="667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112574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4DDCA0F-24EC-4DFB-84E3-17297B7D05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62" y="90487"/>
            <a:ext cx="8905875" cy="667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7553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06" y="116632"/>
            <a:ext cx="8987588" cy="6742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135310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BFFCB26-6D5D-441D-86EC-6E4CC193BF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62" y="90487"/>
            <a:ext cx="8905875" cy="667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363291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3A8A6DB-E71E-402A-A809-60170761D2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62" y="90487"/>
            <a:ext cx="8905875" cy="667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311740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0DA51CF-A354-4E8B-B090-D39A038B3D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62" y="90487"/>
            <a:ext cx="8905875" cy="667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890043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4E6E0CD-B88E-446C-9B36-9692BC5994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62" y="90487"/>
            <a:ext cx="8905875" cy="667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110655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E4A6450-408F-4E76-B912-020168B98B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62" y="90487"/>
            <a:ext cx="8905875" cy="667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627992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7D1F4A2-AFE0-4316-A6F6-5BEAD663B6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62" y="90487"/>
            <a:ext cx="8905875" cy="667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04263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592861F-C307-432C-A6CF-5F79D6788B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62" y="90487"/>
            <a:ext cx="8905875" cy="667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977606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1AA8D81-1FF9-46F7-99DB-F62CD7DB90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62" y="90487"/>
            <a:ext cx="8905875" cy="667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96877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0C092C5-0D89-4B46-9E2A-F9EAF42425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62" y="90487"/>
            <a:ext cx="8905875" cy="667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216172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5F153AA-6EB2-47F6-81B0-6278D55154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62" y="90487"/>
            <a:ext cx="8905875" cy="667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129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Content-based Recommendation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400" dirty="0"/>
              <a:t>Suitable for </a:t>
            </a:r>
            <a:r>
              <a:rPr lang="en-US" altLang="zh-CN" sz="2400" dirty="0">
                <a:solidFill>
                  <a:srgbClr val="C00000"/>
                </a:solidFill>
              </a:rPr>
              <a:t>text-based products </a:t>
            </a:r>
            <a:r>
              <a:rPr lang="en-US" altLang="zh-CN" sz="2400" dirty="0"/>
              <a:t>(web pages, books)</a:t>
            </a:r>
          </a:p>
          <a:p>
            <a:r>
              <a:rPr lang="en-US" altLang="zh-CN" sz="2400" dirty="0"/>
              <a:t>Items are “described” by their </a:t>
            </a:r>
            <a:r>
              <a:rPr lang="en-US" altLang="zh-CN" sz="2400" dirty="0">
                <a:solidFill>
                  <a:srgbClr val="C00000"/>
                </a:solidFill>
              </a:rPr>
              <a:t>features</a:t>
            </a:r>
            <a:r>
              <a:rPr lang="en-US" altLang="zh-CN" sz="2400" dirty="0"/>
              <a:t> (e.g. keywords)</a:t>
            </a:r>
          </a:p>
          <a:p>
            <a:r>
              <a:rPr lang="en-US" altLang="zh-CN" sz="2400" dirty="0">
                <a:solidFill>
                  <a:srgbClr val="C00000"/>
                </a:solidFill>
              </a:rPr>
              <a:t>Users</a:t>
            </a:r>
            <a:r>
              <a:rPr lang="en-US" altLang="zh-CN" sz="2400" dirty="0"/>
              <a:t> are described by the keywords in the items they bought </a:t>
            </a:r>
          </a:p>
          <a:p>
            <a:r>
              <a:rPr lang="en-US" altLang="zh-CN" sz="2400" dirty="0"/>
              <a:t>Recommendations based on the match between the content (item keywords) and user keywords </a:t>
            </a:r>
          </a:p>
          <a:p>
            <a:r>
              <a:rPr lang="en-US" altLang="zh-CN" sz="2400" dirty="0"/>
              <a:t>The user model can also be a </a:t>
            </a:r>
            <a:r>
              <a:rPr lang="en-US" altLang="zh-CN" sz="2400" dirty="0">
                <a:solidFill>
                  <a:srgbClr val="C00000"/>
                </a:solidFill>
              </a:rPr>
              <a:t>classifier</a:t>
            </a:r>
            <a:r>
              <a:rPr lang="en-US" altLang="zh-CN" sz="2400" dirty="0"/>
              <a:t> (Neural Networks, SVM, Naïve Bayes...)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464602732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6D108CD-944F-4C6C-8EBD-058B366D8D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62" y="90487"/>
            <a:ext cx="8905875" cy="667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957530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4527ABF-4435-498A-BD58-F1F29A92B5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62" y="90487"/>
            <a:ext cx="8905875" cy="667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011681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C4709D5-650C-482E-814F-23AFF378F9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62" y="90487"/>
            <a:ext cx="8905875" cy="667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524363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1A53A19-0A98-40E7-B460-A0EEF066E7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62" y="90487"/>
            <a:ext cx="8905875" cy="667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328862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5AD3BCE-17CB-4B97-93CA-99F6C0D05A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62" y="90487"/>
            <a:ext cx="8905875" cy="667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785137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7DF084B-2F4F-4B42-8034-0B06D09D9E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62" y="90487"/>
            <a:ext cx="8905875" cy="667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807426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6474C52-469D-437B-8C35-33652AAA2D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62" y="90487"/>
            <a:ext cx="8905875" cy="667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682327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D7C2F2D-1580-4046-B0CC-0859695770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62" y="90487"/>
            <a:ext cx="8905875" cy="667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781640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00974B2-7558-4E02-9CCA-2273E6AF36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62" y="90487"/>
            <a:ext cx="8905875" cy="667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815104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940965A-18AE-4B03-B345-4A3028FDC0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62" y="90487"/>
            <a:ext cx="8905875" cy="667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1609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High-level Architecture</a:t>
            </a:r>
            <a:endParaRPr lang="zh-CN" altLang="en-US" dirty="0"/>
          </a:p>
        </p:txBody>
      </p:sp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206" y="1209545"/>
            <a:ext cx="8405588" cy="5387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167580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6387B52-AD7E-4577-B616-D1EAA67C8A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62" y="90487"/>
            <a:ext cx="8905875" cy="667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284351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94755D0-6A71-41FB-AF13-049A706D0C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062" y="90487"/>
            <a:ext cx="8905875" cy="667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892072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zh-CN" sz="4800" cap="none" dirty="0"/>
              <a:t>Implicit Semantics</a:t>
            </a:r>
            <a:endParaRPr lang="zh-CN" altLang="en-US" sz="4800" cap="none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Encoding endogenous semantics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89404657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Distributed Semantics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395287" y="1268760"/>
            <a:ext cx="8353425" cy="4967288"/>
          </a:xfrm>
        </p:spPr>
        <p:txBody>
          <a:bodyPr/>
          <a:lstStyle/>
          <a:p>
            <a:r>
              <a:rPr lang="en-US" altLang="zh-CN" sz="2400" dirty="0"/>
              <a:t>The semantics learnt according to term usage is called </a:t>
            </a:r>
            <a:r>
              <a:rPr lang="en-US" altLang="zh-CN" sz="2400" dirty="0">
                <a:solidFill>
                  <a:srgbClr val="FF0000"/>
                </a:solidFill>
              </a:rPr>
              <a:t>distributional</a:t>
            </a:r>
          </a:p>
          <a:p>
            <a:r>
              <a:rPr lang="en-US" altLang="zh-CN" sz="2400" dirty="0">
                <a:solidFill>
                  <a:schemeClr val="accent1"/>
                </a:solidFill>
              </a:rPr>
              <a:t>Terms used in a similar context share a similar meaning</a:t>
            </a:r>
            <a:endParaRPr lang="zh-CN" altLang="en-US" sz="2400" dirty="0">
              <a:solidFill>
                <a:schemeClr val="accent1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8340" y="2564904"/>
            <a:ext cx="6687321" cy="4293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8901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Distributed Semantics (2)</a:t>
            </a:r>
            <a:endParaRPr lang="zh-CN" altLang="en-US" dirty="0"/>
          </a:p>
        </p:txBody>
      </p:sp>
      <p:pic>
        <p:nvPicPr>
          <p:cNvPr id="2" name="内容占位符 1">
            <a:extLst>
              <a:ext uri="{FF2B5EF4-FFF2-40B4-BE49-F238E27FC236}">
                <a16:creationId xmlns:a16="http://schemas.microsoft.com/office/drawing/2014/main" id="{04B1FFD0-A838-47A6-ABDC-1B3B222ACF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5288" y="1418139"/>
            <a:ext cx="8353425" cy="4667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766468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Distributed Semantics (3)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95DEEB99-86F4-4CDD-9BFC-C622566375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6601" y="1412875"/>
            <a:ext cx="7710798" cy="4967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433771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Distributed Semantics (4)</a:t>
            </a:r>
            <a:endParaRPr lang="zh-CN" altLang="en-US" dirty="0"/>
          </a:p>
        </p:txBody>
      </p:sp>
      <p:pic>
        <p:nvPicPr>
          <p:cNvPr id="3" name="内容占位符 2">
            <a:extLst>
              <a:ext uri="{FF2B5EF4-FFF2-40B4-BE49-F238E27FC236}">
                <a16:creationId xmlns:a16="http://schemas.microsoft.com/office/drawing/2014/main" id="{E7BB64CC-2DBA-40A8-ADED-6828ACBA3D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8669" y="1412875"/>
            <a:ext cx="8126662" cy="4967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5335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Distributed Semantics (5)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6A19A581-5A12-4E0F-AA06-CE5775B54D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5288" y="1441540"/>
            <a:ext cx="8353425" cy="4909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29569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Distributed Semantics (6)</a:t>
            </a:r>
            <a:endParaRPr lang="zh-CN" altLang="en-US" dirty="0"/>
          </a:p>
        </p:txBody>
      </p:sp>
      <p:pic>
        <p:nvPicPr>
          <p:cNvPr id="3" name="内容占位符 2">
            <a:extLst>
              <a:ext uri="{FF2B5EF4-FFF2-40B4-BE49-F238E27FC236}">
                <a16:creationId xmlns:a16="http://schemas.microsoft.com/office/drawing/2014/main" id="{A906C749-D4A3-4756-A42B-DF6F8A8817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1310" y="1412875"/>
            <a:ext cx="8021380" cy="4967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701504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What is the context?</a:t>
            </a:r>
            <a:endParaRPr lang="zh-CN" altLang="en-US" dirty="0"/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B693B0D6-6938-4401-839C-F719361CB2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Coarse-grained granularity: </a:t>
            </a:r>
          </a:p>
          <a:p>
            <a:pPr lvl="1"/>
            <a:r>
              <a:rPr lang="en-US" altLang="zh-CN" dirty="0"/>
              <a:t>Context = whole document</a:t>
            </a:r>
          </a:p>
          <a:p>
            <a:pPr lvl="1"/>
            <a:endParaRPr lang="en-US" altLang="zh-CN" dirty="0"/>
          </a:p>
          <a:p>
            <a:r>
              <a:rPr lang="en-US" altLang="zh-CN" dirty="0"/>
              <a:t>Fine-grained granularities:</a:t>
            </a:r>
          </a:p>
          <a:p>
            <a:pPr lvl="1"/>
            <a:r>
              <a:rPr lang="en-US" altLang="zh-CN" dirty="0"/>
              <a:t>Context = paragraph, sentence, window of words</a:t>
            </a:r>
          </a:p>
          <a:p>
            <a:pPr lvl="1"/>
            <a:r>
              <a:rPr lang="en-US" altLang="zh-CN" dirty="0"/>
              <a:t>Pros: the more fine-grained the representation, more precise the vectors; </a:t>
            </a:r>
          </a:p>
          <a:p>
            <a:pPr lvl="1"/>
            <a:r>
              <a:rPr lang="en-US" altLang="zh-CN" dirty="0"/>
              <a:t>Cons: the more fine-grained the representation, the bigger the matrix;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806077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Outline</a:t>
            </a:r>
            <a:endParaRPr lang="zh-CN" altLang="en-US" dirty="0"/>
          </a:p>
        </p:txBody>
      </p:sp>
      <p:sp>
        <p:nvSpPr>
          <p:cNvPr id="4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533400" indent="-533400" eaLnBrk="1" hangingPunct="1">
              <a:lnSpc>
                <a:spcPct val="120000"/>
              </a:lnSpc>
              <a:buNone/>
            </a:pPr>
            <a:r>
              <a:rPr lang="en-US" altLang="zh-CN" sz="3200" b="1" dirty="0"/>
              <a:t>(1) Basic Item Profiling</a:t>
            </a:r>
          </a:p>
          <a:p>
            <a:pPr marL="533400" indent="-533400" eaLnBrk="1" hangingPunct="1">
              <a:lnSpc>
                <a:spcPct val="120000"/>
              </a:lnSpc>
              <a:buNone/>
            </a:pPr>
            <a:r>
              <a:rPr lang="en-US" altLang="zh-CN" sz="3200" dirty="0">
                <a:solidFill>
                  <a:srgbClr val="5F5F5F"/>
                </a:solidFill>
              </a:rPr>
              <a:t>(2) User Profiling Learning</a:t>
            </a:r>
          </a:p>
          <a:p>
            <a:pPr marL="533400" indent="-533400" eaLnBrk="1" hangingPunct="1">
              <a:lnSpc>
                <a:spcPct val="120000"/>
              </a:lnSpc>
              <a:buNone/>
            </a:pPr>
            <a:r>
              <a:rPr lang="en-US" altLang="zh-CN" sz="3200" dirty="0">
                <a:solidFill>
                  <a:srgbClr val="5F5F5F"/>
                </a:solidFill>
              </a:rPr>
              <a:t>(3) Item Semantic Representation</a:t>
            </a:r>
          </a:p>
        </p:txBody>
      </p:sp>
    </p:spTree>
    <p:extLst>
      <p:ext uri="{BB962C8B-B14F-4D97-AF65-F5344CB8AC3E}">
        <p14:creationId xmlns:p14="http://schemas.microsoft.com/office/powerpoint/2010/main" val="3211268385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Distributed Semantics (7)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88998FFF-2821-4ADF-9377-0E4E9E0DDA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0538" y="1520031"/>
            <a:ext cx="8162925" cy="475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053092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750CEDF-52A8-4CA5-BA71-FF6A64452D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0" y="214312"/>
            <a:ext cx="8572500" cy="642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101730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2CFC23-08EB-479E-AB58-85ADE60CA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Explicit Semantic Analysis (ESA)</a:t>
            </a:r>
            <a:endParaRPr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9EBF8C52-F8A3-46FB-B4AF-0943860F35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3938" y="1458119"/>
            <a:ext cx="7096125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703450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2CFC23-08EB-479E-AB58-85ADE60CA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Explicit Semantic Analysis (ESA)</a:t>
            </a:r>
            <a:endParaRPr lang="zh-CN" altLang="en-US" dirty="0"/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D680CB6B-77D0-4D01-B32A-BBCD0A03F9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5775" y="1439069"/>
            <a:ext cx="8172450" cy="491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408029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2CFC23-08EB-479E-AB58-85ADE60CA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Explicit Semantic Analysis (ESA)</a:t>
            </a:r>
            <a:endParaRPr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692926DD-A678-4AC0-86CA-6F9152B7EA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6250" y="2301081"/>
            <a:ext cx="8191500" cy="3190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943214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2CFC23-08EB-479E-AB58-85ADE60CA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Explicit Semantic Analysis (ESA)</a:t>
            </a:r>
            <a:endParaRPr lang="zh-CN" altLang="en-US" dirty="0"/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07624119-39FE-4D14-AF32-5BC783B25B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447"/>
          <a:stretch/>
        </p:blipFill>
        <p:spPr>
          <a:xfrm>
            <a:off x="467544" y="1268760"/>
            <a:ext cx="8208912" cy="5427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644130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2CFC23-08EB-479E-AB58-85ADE60CA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Explicit Semantic Analysis (ESA)</a:t>
            </a:r>
            <a:endParaRPr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8ABF5B28-F858-4115-8127-44145540E4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447"/>
          <a:stretch/>
        </p:blipFill>
        <p:spPr>
          <a:xfrm>
            <a:off x="576506" y="1412776"/>
            <a:ext cx="7990988" cy="5184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047361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2CFC23-08EB-479E-AB58-85ADE60CA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Explicit Semantic Analysis (ESA)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66A222A1-6142-49C6-B616-88969E91A9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6180" y="1260960"/>
            <a:ext cx="8496300" cy="5362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128825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3E02B0D-DDB1-4B82-BB9B-15ABC3681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ESA for Information Filtering</a:t>
            </a:r>
            <a:endParaRPr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6FE2D34A-C97F-4F96-8AD0-635FA80098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9833" y="1292558"/>
            <a:ext cx="8424334" cy="5448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139342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88530BF-4CA7-4A7E-B9FA-B17F2F0686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Electronic Program Guides</a:t>
            </a:r>
            <a:endParaRPr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8BB7FD80-A8D3-4D31-8F00-EF2854BE8C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834"/>
          <a:stretch/>
        </p:blipFill>
        <p:spPr>
          <a:xfrm>
            <a:off x="426996" y="1340768"/>
            <a:ext cx="8290009" cy="54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1061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Item Profile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zh-CN" dirty="0"/>
              <a:t>For each item, create an item profile</a:t>
            </a:r>
          </a:p>
          <a:p>
            <a:pPr lvl="8"/>
            <a:endParaRPr lang="en-US" altLang="zh-CN" dirty="0">
              <a:solidFill>
                <a:srgbClr val="0066FF"/>
              </a:solidFill>
            </a:endParaRPr>
          </a:p>
          <a:p>
            <a:pPr eaLnBrk="1" hangingPunct="1"/>
            <a:r>
              <a:rPr lang="en-US" altLang="zh-CN" b="1" dirty="0"/>
              <a:t>Profile is a set (vector) of features</a:t>
            </a:r>
          </a:p>
          <a:p>
            <a:pPr lvl="1" eaLnBrk="1" hangingPunct="1"/>
            <a:r>
              <a:rPr lang="en-US" altLang="zh-CN" dirty="0"/>
              <a:t>Movies: author, title, actor, director,…</a:t>
            </a:r>
          </a:p>
          <a:p>
            <a:pPr lvl="1" eaLnBrk="1" hangingPunct="1"/>
            <a:r>
              <a:rPr lang="en-US" altLang="zh-CN" dirty="0"/>
              <a:t>Text: set of “important” words in document</a:t>
            </a:r>
          </a:p>
          <a:p>
            <a:pPr lvl="8"/>
            <a:endParaRPr lang="en-US" altLang="zh-CN" dirty="0"/>
          </a:p>
          <a:p>
            <a:pPr eaLnBrk="1" hangingPunct="1"/>
            <a:r>
              <a:rPr lang="en-US" altLang="zh-CN" b="1" dirty="0"/>
              <a:t>Q: How to select important features?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30175577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5AE04CD8-6986-4520-BF36-5CFB6FA318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0" y="214312"/>
            <a:ext cx="8572500" cy="642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413849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4BC2049-63F0-4A69-B04C-803100F8B0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0" y="214312"/>
            <a:ext cx="8572500" cy="642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197613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B13DB2A-811E-4D30-9C8E-E6C8474907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0" y="214312"/>
            <a:ext cx="8572500" cy="642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57937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D268B28-053F-4E02-B5D9-43AE699A9D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0" y="214312"/>
            <a:ext cx="8572500" cy="642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846130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43E05F2-A722-4F9D-A1FF-06EF328F0B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0" y="214312"/>
            <a:ext cx="8572500" cy="642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110317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A0E9C9C-E893-4A79-AFCC-79CA712117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0" y="214312"/>
            <a:ext cx="8572500" cy="642937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46388D4D-1D5A-4A75-8BA0-679F57C7DC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150" y="366712"/>
            <a:ext cx="8572500" cy="6429375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BD031303-97B7-47DE-8A95-4FDE205991C2}"/>
              </a:ext>
            </a:extLst>
          </p:cNvPr>
          <p:cNvSpPr/>
          <p:nvPr/>
        </p:nvSpPr>
        <p:spPr>
          <a:xfrm>
            <a:off x="5508104" y="5157192"/>
            <a:ext cx="3197746" cy="64807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5923107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7CCD24F-F11E-4078-80CE-849DFAAAB4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0" y="214312"/>
            <a:ext cx="8572500" cy="642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484888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545F28-7A93-48FA-83A4-6D57B94527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Random Indexing</a:t>
            </a:r>
            <a:endParaRPr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EA200A1B-FD46-4790-8D52-F334AE68E5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5288" y="1605455"/>
            <a:ext cx="8353425" cy="4582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464394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545F28-7A93-48FA-83A4-6D57B94527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Random Indexing (2)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6146DB59-1782-45F5-9CF8-8AA12E8EE4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3333" y="1472406"/>
            <a:ext cx="8095671" cy="5125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139457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809B0EBB-F12C-43E7-9EB5-A11E6C2ECA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0" y="214312"/>
            <a:ext cx="8572500" cy="642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4257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Item Representation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196753"/>
            <a:ext cx="8229600" cy="5472608"/>
          </a:xfrm>
        </p:spPr>
        <p:txBody>
          <a:bodyPr>
            <a:noAutofit/>
          </a:bodyPr>
          <a:lstStyle/>
          <a:p>
            <a:r>
              <a:rPr lang="en-US" dirty="0"/>
              <a:t>Content of items can be represented as </a:t>
            </a:r>
          </a:p>
          <a:p>
            <a:pPr lvl="1"/>
            <a:r>
              <a:rPr lang="en-US" dirty="0"/>
              <a:t>Structured data: </a:t>
            </a:r>
          </a:p>
          <a:p>
            <a:pPr lvl="2"/>
            <a:r>
              <a:rPr lang="en-US" sz="2400" dirty="0"/>
              <a:t>A small number of attributes</a:t>
            </a:r>
          </a:p>
          <a:p>
            <a:pPr lvl="2"/>
            <a:r>
              <a:rPr lang="en-US" sz="2400" dirty="0"/>
              <a:t>Each item is described by the same set of attributes</a:t>
            </a:r>
          </a:p>
          <a:p>
            <a:pPr lvl="2"/>
            <a:r>
              <a:rPr lang="en-US" sz="2400" dirty="0"/>
              <a:t>Known set of values that each attribute may have </a:t>
            </a:r>
            <a:br>
              <a:rPr lang="en-US" sz="1600" dirty="0"/>
            </a:br>
            <a:endParaRPr lang="en-US" sz="16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</p:txBody>
      </p:sp>
      <p:graphicFrame>
        <p:nvGraphicFramePr>
          <p:cNvPr id="10" name="Tabelle 9"/>
          <p:cNvGraphicFramePr>
            <a:graphicFrameLocks noGrp="1"/>
          </p:cNvGraphicFramePr>
          <p:nvPr/>
        </p:nvGraphicFramePr>
        <p:xfrm>
          <a:off x="323850" y="3717032"/>
          <a:ext cx="8640638" cy="2645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94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241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6478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4955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9774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524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12464">
                <a:tc>
                  <a:txBody>
                    <a:bodyPr/>
                    <a:lstStyle/>
                    <a:p>
                      <a:r>
                        <a:rPr lang="de-DE" sz="1600" dirty="0">
                          <a:solidFill>
                            <a:schemeClr val="bg1"/>
                          </a:solidFill>
                        </a:rPr>
                        <a:t>Title</a:t>
                      </a:r>
                    </a:p>
                  </a:txBody>
                  <a:tcPr marL="112640" marR="112640" marT="56320" marB="563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dirty="0">
                          <a:solidFill>
                            <a:schemeClr val="bg1"/>
                          </a:solidFill>
                        </a:rPr>
                        <a:t>Genre</a:t>
                      </a:r>
                    </a:p>
                  </a:txBody>
                  <a:tcPr marL="112640" marR="112640" marT="56320" marB="5632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dirty="0" err="1">
                          <a:solidFill>
                            <a:schemeClr val="bg1"/>
                          </a:solidFill>
                        </a:rPr>
                        <a:t>Author</a:t>
                      </a:r>
                      <a:endParaRPr lang="de-DE" sz="1600" dirty="0">
                        <a:solidFill>
                          <a:schemeClr val="bg1"/>
                        </a:solidFill>
                      </a:endParaRPr>
                    </a:p>
                  </a:txBody>
                  <a:tcPr marL="112640" marR="112640" marT="56320" marB="5632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dirty="0">
                          <a:solidFill>
                            <a:schemeClr val="bg1"/>
                          </a:solidFill>
                        </a:rPr>
                        <a:t>Type</a:t>
                      </a:r>
                    </a:p>
                  </a:txBody>
                  <a:tcPr marL="112640" marR="112640" marT="56320" marB="5632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dirty="0">
                          <a:solidFill>
                            <a:schemeClr val="bg1"/>
                          </a:solidFill>
                        </a:rPr>
                        <a:t>Price</a:t>
                      </a:r>
                    </a:p>
                  </a:txBody>
                  <a:tcPr marL="112640" marR="112640" marT="56320" marB="5632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dirty="0" err="1">
                          <a:solidFill>
                            <a:schemeClr val="bg1"/>
                          </a:solidFill>
                        </a:rPr>
                        <a:t>Keywords</a:t>
                      </a:r>
                      <a:endParaRPr lang="de-DE" sz="1600" dirty="0">
                        <a:solidFill>
                          <a:schemeClr val="bg1"/>
                        </a:solidFill>
                      </a:endParaRPr>
                    </a:p>
                  </a:txBody>
                  <a:tcPr marL="112640" marR="112640" marT="56320" marB="5632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5183">
                <a:tc>
                  <a:txBody>
                    <a:bodyPr/>
                    <a:lstStyle/>
                    <a:p>
                      <a:r>
                        <a:rPr lang="de-DE" sz="1600" dirty="0"/>
                        <a:t>The </a:t>
                      </a:r>
                      <a:r>
                        <a:rPr lang="de-DE" sz="1600" dirty="0" err="1"/>
                        <a:t>Night</a:t>
                      </a:r>
                      <a:r>
                        <a:rPr lang="de-DE" sz="1600" dirty="0"/>
                        <a:t> </a:t>
                      </a:r>
                      <a:r>
                        <a:rPr lang="de-DE" sz="1600" dirty="0" err="1"/>
                        <a:t>of</a:t>
                      </a:r>
                      <a:r>
                        <a:rPr lang="de-DE" sz="1600" dirty="0"/>
                        <a:t> </a:t>
                      </a:r>
                      <a:r>
                        <a:rPr lang="de-DE" sz="1600" dirty="0" err="1"/>
                        <a:t>the</a:t>
                      </a:r>
                      <a:r>
                        <a:rPr lang="de-DE" sz="1600" dirty="0"/>
                        <a:t> </a:t>
                      </a:r>
                      <a:r>
                        <a:rPr lang="de-DE" sz="1600" dirty="0" err="1"/>
                        <a:t>Gun</a:t>
                      </a:r>
                      <a:endParaRPr lang="de-DE" sz="1600" dirty="0"/>
                    </a:p>
                  </a:txBody>
                  <a:tcPr marL="112640" marR="112640" marT="56320" marB="563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dirty="0" err="1"/>
                        <a:t>Memoir</a:t>
                      </a:r>
                      <a:endParaRPr lang="de-DE" sz="1600" dirty="0"/>
                    </a:p>
                  </a:txBody>
                  <a:tcPr marL="112640" marR="112640" marT="56320" marB="5632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David Carr</a:t>
                      </a:r>
                    </a:p>
                  </a:txBody>
                  <a:tcPr marL="112640" marR="112640" marT="56320" marB="5632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Paperback</a:t>
                      </a:r>
                    </a:p>
                  </a:txBody>
                  <a:tcPr marL="112640" marR="112640" marT="56320" marB="5632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29.90</a:t>
                      </a:r>
                    </a:p>
                  </a:txBody>
                  <a:tcPr marL="112640" marR="112640" marT="56320" marB="5632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Press and journalism, drug addiction, personal memoirs</a:t>
                      </a:r>
                    </a:p>
                  </a:txBody>
                  <a:tcPr marL="112640" marR="112640" marT="56320" marB="5632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5183">
                <a:tc>
                  <a:txBody>
                    <a:bodyPr/>
                    <a:lstStyle/>
                    <a:p>
                      <a:r>
                        <a:rPr lang="de-DE" sz="1600" dirty="0"/>
                        <a:t>The </a:t>
                      </a:r>
                      <a:r>
                        <a:rPr lang="de-DE" sz="1600" dirty="0" err="1"/>
                        <a:t>Lace</a:t>
                      </a:r>
                      <a:r>
                        <a:rPr lang="de-DE" sz="1600" dirty="0"/>
                        <a:t> Reader</a:t>
                      </a:r>
                    </a:p>
                  </a:txBody>
                  <a:tcPr marL="112640" marR="112640" marT="56320" marB="563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Fiction, </a:t>
                      </a:r>
                      <a:r>
                        <a:rPr lang="de-DE" sz="1600" dirty="0" err="1"/>
                        <a:t>Mystery</a:t>
                      </a:r>
                      <a:endParaRPr lang="de-DE" sz="1600" dirty="0"/>
                    </a:p>
                  </a:txBody>
                  <a:tcPr marL="112640" marR="112640" marT="56320" marB="5632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dirty="0" err="1"/>
                        <a:t>Brunonia</a:t>
                      </a:r>
                      <a:r>
                        <a:rPr lang="de-DE" sz="1600" dirty="0"/>
                        <a:t> Barry</a:t>
                      </a:r>
                    </a:p>
                  </a:txBody>
                  <a:tcPr marL="112640" marR="112640" marT="56320" marB="5632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Hardcover</a:t>
                      </a:r>
                    </a:p>
                  </a:txBody>
                  <a:tcPr marL="112640" marR="112640" marT="56320" marB="5632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49.90</a:t>
                      </a:r>
                    </a:p>
                  </a:txBody>
                  <a:tcPr marL="112640" marR="112640" marT="56320" marB="5632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American </a:t>
                      </a:r>
                      <a:r>
                        <a:rPr lang="de-DE" sz="1600" dirty="0" err="1"/>
                        <a:t>contemporary</a:t>
                      </a:r>
                      <a:r>
                        <a:rPr lang="de-DE" sz="1600" baseline="0" dirty="0"/>
                        <a:t> </a:t>
                      </a:r>
                      <a:r>
                        <a:rPr lang="de-DE" sz="1600" baseline="0" dirty="0" err="1"/>
                        <a:t>fiction</a:t>
                      </a:r>
                      <a:r>
                        <a:rPr lang="de-DE" sz="1600" baseline="0" dirty="0"/>
                        <a:t>, </a:t>
                      </a:r>
                      <a:r>
                        <a:rPr lang="de-DE" sz="1600" baseline="0" dirty="0" err="1"/>
                        <a:t>detective</a:t>
                      </a:r>
                      <a:r>
                        <a:rPr lang="de-DE" sz="1600" baseline="0" dirty="0"/>
                        <a:t>, </a:t>
                      </a:r>
                      <a:r>
                        <a:rPr lang="de-DE" sz="1600" baseline="0" dirty="0" err="1"/>
                        <a:t>historical</a:t>
                      </a:r>
                      <a:endParaRPr lang="de-DE" sz="1600" dirty="0"/>
                    </a:p>
                  </a:txBody>
                  <a:tcPr marL="112640" marR="112640" marT="56320" marB="5632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2959">
                <a:tc>
                  <a:txBody>
                    <a:bodyPr/>
                    <a:lstStyle/>
                    <a:p>
                      <a:r>
                        <a:rPr lang="de-DE" sz="1600" dirty="0" err="1"/>
                        <a:t>Into</a:t>
                      </a:r>
                      <a:r>
                        <a:rPr lang="de-DE" sz="1600" dirty="0"/>
                        <a:t> </a:t>
                      </a:r>
                      <a:r>
                        <a:rPr lang="de-DE" sz="1600" dirty="0" err="1"/>
                        <a:t>the</a:t>
                      </a:r>
                      <a:r>
                        <a:rPr lang="de-DE" sz="1600" dirty="0"/>
                        <a:t> </a:t>
                      </a:r>
                      <a:r>
                        <a:rPr lang="de-DE" sz="1600" dirty="0" err="1"/>
                        <a:t>Fire</a:t>
                      </a:r>
                      <a:endParaRPr lang="de-DE" sz="1600" dirty="0"/>
                    </a:p>
                  </a:txBody>
                  <a:tcPr marL="112640" marR="112640" marT="56320" marB="563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dirty="0" err="1"/>
                        <a:t>Romance</a:t>
                      </a:r>
                      <a:r>
                        <a:rPr lang="de-DE" sz="1600" dirty="0"/>
                        <a:t>, </a:t>
                      </a:r>
                      <a:r>
                        <a:rPr lang="de-DE" sz="1600" dirty="0" err="1"/>
                        <a:t>Suspense</a:t>
                      </a:r>
                      <a:endParaRPr lang="de-DE" sz="1600" dirty="0"/>
                    </a:p>
                  </a:txBody>
                  <a:tcPr marL="112640" marR="112640" marT="56320" marB="5632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Suzanne Brockmann</a:t>
                      </a:r>
                    </a:p>
                  </a:txBody>
                  <a:tcPr marL="112640" marR="112640" marT="56320" marB="5632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Hardcover</a:t>
                      </a:r>
                    </a:p>
                  </a:txBody>
                  <a:tcPr marL="112640" marR="112640" marT="56320" marB="5632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45.90</a:t>
                      </a:r>
                    </a:p>
                  </a:txBody>
                  <a:tcPr marL="112640" marR="112640" marT="56320" marB="5632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American </a:t>
                      </a:r>
                      <a:r>
                        <a:rPr lang="de-DE" sz="1600" dirty="0" err="1"/>
                        <a:t>fiction</a:t>
                      </a:r>
                      <a:r>
                        <a:rPr lang="de-DE" sz="1600" dirty="0"/>
                        <a:t>,</a:t>
                      </a:r>
                      <a:r>
                        <a:rPr lang="de-DE" sz="1600" baseline="0" dirty="0"/>
                        <a:t> </a:t>
                      </a:r>
                      <a:r>
                        <a:rPr lang="de-DE" sz="1600" baseline="0" dirty="0" err="1"/>
                        <a:t>murder</a:t>
                      </a:r>
                      <a:r>
                        <a:rPr lang="de-DE" sz="1600" baseline="0" dirty="0"/>
                        <a:t>, neo-</a:t>
                      </a:r>
                      <a:r>
                        <a:rPr lang="de-DE" sz="1600" baseline="0" dirty="0" err="1"/>
                        <a:t>Nazism</a:t>
                      </a:r>
                      <a:endParaRPr lang="de-DE" sz="1600" dirty="0"/>
                    </a:p>
                  </a:txBody>
                  <a:tcPr marL="112640" marR="112640" marT="56320" marB="5632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42315763"/>
      </p:ext>
    </p:extLst>
  </p:cSld>
  <p:clrMapOvr>
    <a:masterClrMapping/>
  </p:clrMapOvr>
  <p:transition/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1EFE66E-6FDA-4C0C-95A1-1CA903D440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0" y="214312"/>
            <a:ext cx="8572500" cy="642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778175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6810B7A-8719-4C3E-B8A2-497B5E7F25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0" y="214312"/>
            <a:ext cx="8572500" cy="642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956161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AE22588-C680-4917-9B14-2D0400E3FA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0" y="214312"/>
            <a:ext cx="8572500" cy="642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245136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B2F2B3A-8D27-481E-8379-0F1AA0258A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0" y="214312"/>
            <a:ext cx="8572500" cy="642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046502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022E0D5-5633-40FA-A50E-A0D2E201CC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0" y="214312"/>
            <a:ext cx="8572500" cy="642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53530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BC16AB9-0AE4-4829-BCB7-4DC63FA6C4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0" y="214312"/>
            <a:ext cx="8572500" cy="642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798150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F554E92-CE55-477F-8F86-E38EBC923A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0" y="214312"/>
            <a:ext cx="8572500" cy="642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964694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73DD8D7-2247-445B-BC9F-0A07B3E30C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0" y="214312"/>
            <a:ext cx="8572500" cy="642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212433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0F6C5F4-135C-4D9B-9D6A-540B483C5F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0" y="214312"/>
            <a:ext cx="8572500" cy="642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172976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19AD53B-576C-4D75-BDE2-12E85761AE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0" y="214312"/>
            <a:ext cx="8572500" cy="642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4269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Item Representation (2)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196753"/>
            <a:ext cx="8229600" cy="5472608"/>
          </a:xfrm>
        </p:spPr>
        <p:txBody>
          <a:bodyPr>
            <a:noAutofit/>
          </a:bodyPr>
          <a:lstStyle/>
          <a:p>
            <a:r>
              <a:rPr lang="en-US" dirty="0"/>
              <a:t>Content of items can be represented as </a:t>
            </a:r>
          </a:p>
          <a:p>
            <a:pPr lvl="1"/>
            <a:r>
              <a:rPr lang="en-US" dirty="0"/>
              <a:t>Unstructured data: information about items could be free text</a:t>
            </a:r>
          </a:p>
          <a:p>
            <a:pPr lvl="2"/>
            <a:r>
              <a:rPr lang="en-US" sz="2400" dirty="0"/>
              <a:t>No attribute names with well-defined values</a:t>
            </a:r>
          </a:p>
          <a:p>
            <a:pPr lvl="2"/>
            <a:r>
              <a:rPr lang="en-US" sz="2400" dirty="0"/>
              <a:t>Natural language complexity</a:t>
            </a:r>
          </a:p>
          <a:p>
            <a:pPr lvl="3"/>
            <a:r>
              <a:rPr lang="en-US" sz="2400" dirty="0"/>
              <a:t>Same word with different meanings</a:t>
            </a:r>
          </a:p>
          <a:p>
            <a:pPr lvl="3"/>
            <a:r>
              <a:rPr lang="en-US" sz="2400" dirty="0"/>
              <a:t>Different words with same meaning</a:t>
            </a:r>
          </a:p>
          <a:p>
            <a:pPr lvl="2"/>
            <a:r>
              <a:rPr lang="en-US" sz="2400" dirty="0"/>
              <a:t>E.g., review of restaurants, news articles</a:t>
            </a:r>
          </a:p>
          <a:p>
            <a:pPr lvl="1"/>
            <a:r>
              <a:rPr lang="en-US" dirty="0"/>
              <a:t>Need to impose structure on free text before it can be used for recommendation algorithms. </a:t>
            </a:r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170687562"/>
      </p:ext>
    </p:extLst>
  </p:cSld>
  <p:clrMapOvr>
    <a:masterClrMapping/>
  </p:clrMapOvr>
  <p:transition/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6A59A55-C1D6-48C6-B5C5-EFF7E8B1E1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0" y="214312"/>
            <a:ext cx="8572500" cy="642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02090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146CD4D-3CF4-40B8-BBC9-770679A13A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0" y="214312"/>
            <a:ext cx="8572500" cy="642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740810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9CE88F7-8FB2-4EDC-BD09-0A0D39F575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Word2Vec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2B0499E-E3D5-4792-AB75-6A1E99FB1D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000" dirty="0"/>
              <a:t>Representation learning of words</a:t>
            </a:r>
          </a:p>
          <a:p>
            <a:r>
              <a:rPr lang="en-US" altLang="zh-CN" sz="2000" dirty="0"/>
              <a:t>Shallow model</a:t>
            </a:r>
          </a:p>
          <a:p>
            <a:r>
              <a:rPr lang="en-US" altLang="zh-CN" sz="2000" dirty="0"/>
              <a:t>Linear operations in the vector space can be associated with semantics</a:t>
            </a:r>
          </a:p>
          <a:p>
            <a:pPr lvl="1"/>
            <a:r>
              <a:rPr lang="en-US" altLang="zh-CN" sz="1800" dirty="0"/>
              <a:t>king – man + woman ~ queen</a:t>
            </a:r>
          </a:p>
          <a:p>
            <a:pPr lvl="1"/>
            <a:r>
              <a:rPr lang="en-US" altLang="zh-CN" sz="1800" dirty="0"/>
              <a:t>Paris – France + Italy ~ Rome</a:t>
            </a:r>
          </a:p>
          <a:p>
            <a:r>
              <a:rPr lang="en-US" altLang="zh-CN" sz="2000" dirty="0"/>
              <a:t>Data: (target) word + context pairs</a:t>
            </a:r>
          </a:p>
          <a:p>
            <a:pPr lvl="1"/>
            <a:r>
              <a:rPr lang="en-US" altLang="zh-CN" sz="1800" dirty="0"/>
              <a:t>Sliding window on the document</a:t>
            </a:r>
          </a:p>
          <a:p>
            <a:pPr lvl="1"/>
            <a:r>
              <a:rPr lang="en-US" altLang="zh-CN" sz="1800" dirty="0"/>
              <a:t>Context = words near the target</a:t>
            </a:r>
          </a:p>
          <a:p>
            <a:pPr lvl="2"/>
            <a:r>
              <a:rPr lang="en-US" altLang="zh-CN" sz="1400" dirty="0"/>
              <a:t>In sliding window</a:t>
            </a:r>
          </a:p>
          <a:p>
            <a:pPr lvl="2"/>
            <a:r>
              <a:rPr lang="en-US" altLang="zh-CN" sz="1400" dirty="0"/>
              <a:t>1-5 words in both directions</a:t>
            </a:r>
          </a:p>
          <a:p>
            <a:r>
              <a:rPr lang="en-US" altLang="zh-CN" sz="2000" dirty="0"/>
              <a:t>Two models</a:t>
            </a:r>
          </a:p>
          <a:p>
            <a:pPr lvl="1"/>
            <a:r>
              <a:rPr lang="en-US" altLang="zh-CN" sz="1800" dirty="0"/>
              <a:t>Continuous Bag of Words (CBOW)</a:t>
            </a:r>
          </a:p>
          <a:p>
            <a:pPr lvl="1"/>
            <a:r>
              <a:rPr lang="en-US" altLang="zh-CN" sz="1800" dirty="0"/>
              <a:t>Skip-gram</a:t>
            </a:r>
            <a:endParaRPr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2465630459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044B5E-6956-4FFB-A428-194DD2DDE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Word2Vec: CBOW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2AEEE6E-061B-4041-9129-D9BDB67711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289" y="1412875"/>
            <a:ext cx="6192935" cy="4967288"/>
          </a:xfrm>
        </p:spPr>
        <p:txBody>
          <a:bodyPr/>
          <a:lstStyle/>
          <a:p>
            <a:r>
              <a:rPr lang="en-US" altLang="zh-CN" sz="2000" dirty="0"/>
              <a:t>Continuous Bag of Words</a:t>
            </a:r>
          </a:p>
          <a:p>
            <a:r>
              <a:rPr lang="en-US" altLang="zh-CN" sz="2000" dirty="0" err="1"/>
              <a:t>Maximalizes</a:t>
            </a:r>
            <a:r>
              <a:rPr lang="en-US" altLang="zh-CN" sz="2000" dirty="0"/>
              <a:t> the probability of the target word given the context</a:t>
            </a:r>
          </a:p>
          <a:p>
            <a:r>
              <a:rPr lang="en-US" altLang="zh-CN" sz="2000" dirty="0"/>
              <a:t>Model</a:t>
            </a:r>
          </a:p>
          <a:p>
            <a:pPr lvl="1"/>
            <a:r>
              <a:rPr lang="en-US" altLang="zh-CN" sz="1600" dirty="0"/>
              <a:t>Input: one-hot encoded words</a:t>
            </a:r>
          </a:p>
          <a:p>
            <a:pPr lvl="1"/>
            <a:r>
              <a:rPr lang="en-US" altLang="zh-CN" sz="1600" dirty="0"/>
              <a:t>Input to hidden weights</a:t>
            </a:r>
          </a:p>
          <a:p>
            <a:pPr lvl="2"/>
            <a:r>
              <a:rPr lang="en-US" altLang="zh-CN" sz="1200" dirty="0"/>
              <a:t>Embedding matrix of words</a:t>
            </a:r>
          </a:p>
          <a:p>
            <a:pPr lvl="1"/>
            <a:r>
              <a:rPr lang="en-US" altLang="zh-CN" sz="1600" dirty="0"/>
              <a:t>Hidden layer</a:t>
            </a:r>
          </a:p>
          <a:p>
            <a:pPr lvl="2"/>
            <a:r>
              <a:rPr lang="en-US" altLang="zh-CN" sz="1200" dirty="0"/>
              <a:t>Sum of the embeddings of the words in the context</a:t>
            </a:r>
          </a:p>
          <a:p>
            <a:pPr lvl="1"/>
            <a:r>
              <a:rPr lang="en-US" altLang="zh-CN" sz="1600" dirty="0"/>
              <a:t>Hidden to output weights</a:t>
            </a:r>
          </a:p>
          <a:p>
            <a:pPr lvl="1"/>
            <a:r>
              <a:rPr lang="en-US" altLang="zh-CN" sz="1600" dirty="0" err="1"/>
              <a:t>Softmax</a:t>
            </a:r>
            <a:r>
              <a:rPr lang="en-US" altLang="zh-CN" sz="1600" dirty="0"/>
              <a:t> transformation</a:t>
            </a:r>
          </a:p>
          <a:p>
            <a:pPr lvl="2"/>
            <a:r>
              <a:rPr lang="en-US" altLang="zh-CN" sz="1200" dirty="0"/>
              <a:t>Smooth approximation of the max operator</a:t>
            </a:r>
          </a:p>
          <a:p>
            <a:pPr lvl="2"/>
            <a:r>
              <a:rPr lang="en-US" altLang="zh-CN" sz="1200" dirty="0"/>
              <a:t>Highlights the highest value</a:t>
            </a:r>
          </a:p>
          <a:p>
            <a:pPr lvl="1"/>
            <a:r>
              <a:rPr lang="en-US" altLang="zh-CN" sz="1600" dirty="0"/>
              <a:t>Output: likelihood of words of the corpus given the context</a:t>
            </a:r>
          </a:p>
          <a:p>
            <a:r>
              <a:rPr lang="en-US" altLang="zh-CN" sz="2000" dirty="0" err="1"/>
              <a:t>Embeddings</a:t>
            </a:r>
            <a:r>
              <a:rPr lang="en-US" altLang="zh-CN" sz="2000" dirty="0"/>
              <a:t> are taken from the input to hidden matrix</a:t>
            </a:r>
          </a:p>
          <a:p>
            <a:pPr lvl="1"/>
            <a:r>
              <a:rPr lang="en-US" altLang="zh-CN" sz="1600" dirty="0"/>
              <a:t>Hidden to output matrix also has item representations (but not used)</a:t>
            </a:r>
            <a:endParaRPr lang="zh-CN" altLang="en-US" sz="16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268A8C2-CCF0-46F5-B498-92C1C5F118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9150" y="1412875"/>
            <a:ext cx="2375942" cy="508937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DA78392-A1DC-476D-8288-45B465742F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4932" y="4581128"/>
            <a:ext cx="1944218" cy="432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063053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1408F3A-EE1F-4835-970C-833A304FD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Word2Vec: Skip-gram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BD7E3FA-EAC8-474D-B53B-292DC6F667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289" y="1412875"/>
            <a:ext cx="5688879" cy="4967288"/>
          </a:xfrm>
        </p:spPr>
        <p:txBody>
          <a:bodyPr/>
          <a:lstStyle/>
          <a:p>
            <a:r>
              <a:rPr lang="en-US" altLang="zh-CN" sz="2400" dirty="0"/>
              <a:t>Maximize the probability of the context, given the target word</a:t>
            </a:r>
          </a:p>
          <a:p>
            <a:r>
              <a:rPr lang="en-US" altLang="zh-CN" sz="2400" dirty="0"/>
              <a:t>Model</a:t>
            </a:r>
          </a:p>
          <a:p>
            <a:pPr lvl="1"/>
            <a:r>
              <a:rPr lang="en-US" altLang="zh-CN" sz="2000" dirty="0"/>
              <a:t>Input: one-hot encoded word</a:t>
            </a:r>
          </a:p>
          <a:p>
            <a:pPr lvl="1"/>
            <a:r>
              <a:rPr lang="en-US" altLang="zh-CN" sz="2000" dirty="0"/>
              <a:t>Input to hidden matrix: embeddings</a:t>
            </a:r>
          </a:p>
          <a:p>
            <a:pPr lvl="1"/>
            <a:r>
              <a:rPr lang="en-US" altLang="zh-CN" sz="2000" dirty="0"/>
              <a:t>Hidden state: item embedding of target</a:t>
            </a:r>
          </a:p>
          <a:p>
            <a:pPr lvl="1"/>
            <a:r>
              <a:rPr lang="en-US" altLang="zh-CN" sz="2000" dirty="0" err="1"/>
              <a:t>Softmax</a:t>
            </a:r>
            <a:r>
              <a:rPr lang="en-US" altLang="zh-CN" sz="2000" dirty="0"/>
              <a:t> transformation</a:t>
            </a:r>
          </a:p>
          <a:p>
            <a:pPr lvl="1"/>
            <a:r>
              <a:rPr lang="en-US" altLang="zh-CN" sz="2000" dirty="0"/>
              <a:t>Output: likelihood of context words (given the input word)</a:t>
            </a:r>
          </a:p>
          <a:p>
            <a:r>
              <a:rPr lang="en-US" altLang="zh-CN" sz="2400" dirty="0"/>
              <a:t>Reported to be more accurate</a:t>
            </a:r>
            <a:endParaRPr lang="zh-CN" altLang="en-US" sz="24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5F08037-14CA-4312-9EB7-D2966EBC5C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04" r="-1"/>
          <a:stretch/>
        </p:blipFill>
        <p:spPr>
          <a:xfrm>
            <a:off x="5940152" y="1196752"/>
            <a:ext cx="2696818" cy="5033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381920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255D41-DB7B-44BB-BD83-202C2B081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Speed-up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E52E60FA-4870-41FA-8DAD-5D6451A37E0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95288" y="1268760"/>
                <a:ext cx="8641208" cy="5111403"/>
              </a:xfrm>
            </p:spPr>
            <p:txBody>
              <a:bodyPr/>
              <a:lstStyle/>
              <a:p>
                <a:r>
                  <a:rPr lang="en-US" altLang="zh-CN" sz="2400" dirty="0"/>
                  <a:t>Hierarchical </a:t>
                </a:r>
                <a:r>
                  <a:rPr lang="en-US" altLang="zh-CN" sz="2400" dirty="0" err="1"/>
                  <a:t>softmax</a:t>
                </a:r>
                <a:r>
                  <a:rPr lang="en-US" altLang="zh-CN" sz="2400" dirty="0"/>
                  <a:t> [Morin &amp; </a:t>
                </a:r>
                <a:r>
                  <a:rPr lang="en-US" altLang="zh-CN" sz="2400" dirty="0" err="1"/>
                  <a:t>Bengio</a:t>
                </a:r>
                <a:r>
                  <a:rPr lang="en-US" altLang="zh-CN" sz="2400" dirty="0"/>
                  <a:t>, et. al, 2005]</a:t>
                </a:r>
              </a:p>
              <a:p>
                <a:pPr lvl="1"/>
                <a:r>
                  <a:rPr lang="en-US" altLang="zh-CN" sz="2000" dirty="0" err="1"/>
                  <a:t>softmax</a:t>
                </a:r>
                <a:r>
                  <a:rPr lang="en-US" altLang="zh-CN" sz="2000" dirty="0"/>
                  <a:t> computation requires every score</a:t>
                </a:r>
              </a:p>
              <a:p>
                <a:pPr lvl="1"/>
                <a:r>
                  <a:rPr lang="en-US" altLang="zh-CN" sz="2000" dirty="0"/>
                  <a:t>reduce computation to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sz="2000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func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000" dirty="0"/>
                  <a:t> </a:t>
                </a:r>
                <a:r>
                  <a:rPr lang="en-US" altLang="zh-CN" sz="2000" dirty="0"/>
                  <a:t>by using a binary tree</a:t>
                </a:r>
              </a:p>
              <a:p>
                <a:pPr lvl="2"/>
                <a:r>
                  <a:rPr lang="en-US" altLang="zh-CN" sz="1600" dirty="0"/>
                  <a:t>leaves words</a:t>
                </a:r>
              </a:p>
              <a:p>
                <a:pPr lvl="2"/>
                <a:r>
                  <a:rPr lang="en-US" altLang="zh-CN" sz="1600" dirty="0"/>
                  <a:t>each inner node has a trainable vector (v)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  <m:sSub>
                      <m:sSub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1600" dirty="0"/>
                  <a:t> </a:t>
                </a:r>
                <a:r>
                  <a:rPr lang="en-US" altLang="zh-CN" sz="1600" dirty="0"/>
                  <a:t>is the probability that the left child of the current node is the next step we have to take in the tree</a:t>
                </a:r>
              </a:p>
              <a:p>
                <a:pPr lvl="2"/>
                <a:endParaRPr lang="en-US" altLang="zh-CN" sz="1600" dirty="0"/>
              </a:p>
              <a:p>
                <a:pPr lvl="2"/>
                <a:endParaRPr lang="en-US" altLang="zh-CN" sz="1600" dirty="0"/>
              </a:p>
              <a:p>
                <a:pPr lvl="2"/>
                <a:endParaRPr lang="en-US" altLang="zh-CN" sz="1600" dirty="0"/>
              </a:p>
              <a:p>
                <a:pPr lvl="2"/>
                <a:r>
                  <a:rPr lang="en-US" altLang="zh-CN" sz="1600" dirty="0"/>
                  <a:t>during learning the vectors in the nodes are modified so that the target word becomes more likely</a:t>
                </a:r>
              </a:p>
              <a:p>
                <a:r>
                  <a:rPr lang="en-US" altLang="zh-CN" sz="2400" dirty="0"/>
                  <a:t>Skip-gram with negative sampling (SGNS) </a:t>
                </a:r>
                <a:r>
                  <a:rPr lang="en-US" altLang="zh-CN" sz="1800" dirty="0"/>
                  <a:t>[</a:t>
                </a:r>
                <a:r>
                  <a:rPr lang="en-US" altLang="zh-CN" sz="1800" dirty="0" err="1"/>
                  <a:t>Mikolov</a:t>
                </a:r>
                <a:r>
                  <a:rPr lang="en-US" altLang="zh-CN" sz="1800" dirty="0"/>
                  <a:t>, et. al, 2013b]</a:t>
                </a:r>
                <a:endParaRPr lang="en-US" altLang="zh-CN" sz="2400" dirty="0"/>
              </a:p>
              <a:p>
                <a:pPr lvl="1"/>
                <a:r>
                  <a:rPr lang="en-US" altLang="zh-CN" sz="2000" dirty="0"/>
                  <a:t>input: target word</a:t>
                </a:r>
              </a:p>
              <a:p>
                <a:pPr lvl="1"/>
                <a:r>
                  <a:rPr lang="en-US" altLang="zh-CN" sz="2000" dirty="0"/>
                  <a:t>desired output: sampled word from context</a:t>
                </a:r>
              </a:p>
              <a:p>
                <a:pPr lvl="1"/>
                <a:r>
                  <a:rPr lang="en-US" altLang="zh-CN" sz="2000" dirty="0"/>
                  <a:t>score is computed for the desired output and a few negative samples</a:t>
                </a:r>
                <a:endParaRPr lang="zh-CN" altLang="en-US" sz="2000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E52E60FA-4870-41FA-8DAD-5D6451A37E0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5288" y="1268760"/>
                <a:ext cx="8641208" cy="5111403"/>
              </a:xfrm>
              <a:blipFill>
                <a:blip r:embed="rId3"/>
                <a:stretch>
                  <a:fillRect l="-494" t="-834" r="-353" b="-51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BB380F69-BE7F-4E1C-8164-1B7C4A1CED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1680" y="3573016"/>
            <a:ext cx="6294034" cy="864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18715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5CBA669-D82A-451A-98E8-F560F17D53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0" y="214312"/>
            <a:ext cx="8572500" cy="642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402636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CF1B0904-B9F2-40C6-82F9-4CCC5E14B4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0" y="214312"/>
            <a:ext cx="8572500" cy="642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28774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EC7A679-8F09-4467-AE77-A315F72D3A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0" y="214312"/>
            <a:ext cx="8572500" cy="642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019982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DA5D241-0F12-4413-A293-BD9AAFED92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0" y="214312"/>
            <a:ext cx="8572500" cy="642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592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What is </a:t>
            </a:r>
            <a:r>
              <a:rPr lang="en-US" altLang="zh-CN" i="1" dirty="0"/>
              <a:t>content</a:t>
            </a:r>
            <a:r>
              <a:rPr lang="en-US" altLang="zh-CN" dirty="0"/>
              <a:t> of an </a:t>
            </a:r>
            <a:r>
              <a:rPr lang="en-US" altLang="zh-CN" i="1" dirty="0"/>
              <a:t>item</a:t>
            </a:r>
            <a:r>
              <a:rPr lang="en-US" altLang="zh-CN" dirty="0"/>
              <a:t>?</a:t>
            </a:r>
            <a:endParaRPr lang="zh-CN" altLang="en-US" dirty="0"/>
          </a:p>
        </p:txBody>
      </p:sp>
      <p:pic>
        <p:nvPicPr>
          <p:cNvPr id="4" name="内容占位符 3" descr="屏幕剪辑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950" y="1268760"/>
            <a:ext cx="8234100" cy="5255419"/>
          </a:xfrm>
        </p:spPr>
      </p:pic>
      <p:sp>
        <p:nvSpPr>
          <p:cNvPr id="5" name="矩形 4"/>
          <p:cNvSpPr/>
          <p:nvPr/>
        </p:nvSpPr>
        <p:spPr>
          <a:xfrm>
            <a:off x="454950" y="4581128"/>
            <a:ext cx="8234100" cy="223224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68485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557783" y="980728"/>
            <a:ext cx="8229600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hangingPunct="0">
              <a:spcBef>
                <a:spcPts val="1200"/>
              </a:spcBef>
              <a:spcAft>
                <a:spcPct val="0"/>
              </a:spcAft>
              <a:buFont typeface="Wingdings" pitchFamily="2" charset="2"/>
              <a:buChar char="§"/>
              <a:defRPr sz="2000" b="1">
                <a:solidFill>
                  <a:srgbClr val="003366"/>
                </a:solidFill>
                <a:latin typeface="Calibri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rgbClr val="003366"/>
                </a:solidFill>
                <a:latin typeface="Calibri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700">
                <a:solidFill>
                  <a:srgbClr val="003366"/>
                </a:solidFill>
                <a:latin typeface="Calibri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700">
                <a:solidFill>
                  <a:srgbClr val="003366"/>
                </a:solidFill>
                <a:latin typeface="Calibri" pitchFamily="34" charset="0"/>
                <a:ea typeface="Times New Roman" pitchFamily="18" charset="0"/>
                <a:cs typeface="Helvetica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700">
                <a:solidFill>
                  <a:srgbClr val="003366"/>
                </a:solidFill>
                <a:latin typeface="Calibri" pitchFamily="34" charset="0"/>
                <a:ea typeface="Times New Roman" pitchFamily="18" charset="0"/>
                <a:cs typeface="Helvetica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700">
                <a:solidFill>
                  <a:srgbClr val="003366"/>
                </a:solidFill>
                <a:latin typeface="+mn-lt"/>
                <a:ea typeface="Times New Roman" pitchFamily="18" charset="0"/>
                <a:cs typeface="Helvetica" pitchFamily="34" charset="0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700">
                <a:solidFill>
                  <a:srgbClr val="003366"/>
                </a:solidFill>
                <a:latin typeface="+mn-lt"/>
                <a:ea typeface="Times New Roman" pitchFamily="18" charset="0"/>
                <a:cs typeface="Helvetica" pitchFamily="34" charset="0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700">
                <a:solidFill>
                  <a:srgbClr val="003366"/>
                </a:solidFill>
                <a:latin typeface="+mn-lt"/>
                <a:ea typeface="Times New Roman" pitchFamily="18" charset="0"/>
                <a:cs typeface="Helvetica" pitchFamily="34" charset="0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700">
                <a:solidFill>
                  <a:srgbClr val="003366"/>
                </a:solidFill>
                <a:latin typeface="+mn-lt"/>
                <a:ea typeface="Times New Roman" pitchFamily="18" charset="0"/>
                <a:cs typeface="Helvetica" pitchFamily="34" charset="0"/>
              </a:defRPr>
            </a:lvl9pPr>
          </a:lstStyle>
          <a:p>
            <a:r>
              <a:rPr lang="en-US" sz="2400" dirty="0"/>
              <a:t>Item representation</a:t>
            </a:r>
          </a:p>
          <a:p>
            <a:endParaRPr lang="en-US" sz="2400" dirty="0"/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Structured Data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3523" y="4696433"/>
            <a:ext cx="5109918" cy="1440160"/>
          </a:xfrm>
        </p:spPr>
        <p:txBody>
          <a:bodyPr>
            <a:noAutofit/>
          </a:bodyPr>
          <a:lstStyle/>
          <a:p>
            <a:r>
              <a:rPr lang="en-US" sz="2400" dirty="0"/>
              <a:t>Simple approach</a:t>
            </a:r>
          </a:p>
          <a:p>
            <a:pPr lvl="1"/>
            <a:r>
              <a:rPr lang="en-US" sz="2000" dirty="0"/>
              <a:t>Compute the similarity of an unseen item with the user profile based on the keyword overlap </a:t>
            </a:r>
            <a:br>
              <a:rPr lang="en-US" sz="2000" dirty="0"/>
            </a:br>
            <a:r>
              <a:rPr lang="en-US" sz="2000" dirty="0"/>
              <a:t>(e.g. using the </a:t>
            </a:r>
            <a:r>
              <a:rPr lang="en-US" sz="2000" b="1" dirty="0"/>
              <a:t>Dice coefficient</a:t>
            </a:r>
            <a:r>
              <a:rPr lang="en-US" sz="2000" dirty="0"/>
              <a:t>)</a:t>
            </a:r>
          </a:p>
          <a:p>
            <a:pPr lvl="1"/>
            <a:r>
              <a:rPr lang="en-US" sz="2000" dirty="0"/>
              <a:t>Or use and combine multiple metrics</a:t>
            </a:r>
          </a:p>
          <a:p>
            <a:endParaRPr lang="en-US" sz="700" dirty="0"/>
          </a:p>
        </p:txBody>
      </p:sp>
      <p:graphicFrame>
        <p:nvGraphicFramePr>
          <p:cNvPr id="4" name="Tabelle 3"/>
          <p:cNvGraphicFramePr>
            <a:graphicFrameLocks noGrp="1"/>
          </p:cNvGraphicFramePr>
          <p:nvPr/>
        </p:nvGraphicFramePr>
        <p:xfrm>
          <a:off x="1115616" y="1628800"/>
          <a:ext cx="7844120" cy="15964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15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48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4828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6154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5834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43959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14617">
                <a:tc>
                  <a:txBody>
                    <a:bodyPr/>
                    <a:lstStyle/>
                    <a:p>
                      <a:r>
                        <a:rPr lang="de-DE" sz="1200" dirty="0">
                          <a:solidFill>
                            <a:schemeClr val="bg1"/>
                          </a:solidFill>
                        </a:rPr>
                        <a:t>Title</a:t>
                      </a:r>
                    </a:p>
                  </a:txBody>
                  <a:tcPr marL="89455" marR="89455" marT="44726" marB="4472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dirty="0">
                          <a:solidFill>
                            <a:schemeClr val="bg1"/>
                          </a:solidFill>
                        </a:rPr>
                        <a:t>Genre</a:t>
                      </a:r>
                    </a:p>
                  </a:txBody>
                  <a:tcPr marL="89455" marR="89455" marT="44726" marB="44726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dirty="0" err="1">
                          <a:solidFill>
                            <a:schemeClr val="bg1"/>
                          </a:solidFill>
                        </a:rPr>
                        <a:t>Author</a:t>
                      </a:r>
                      <a:endParaRPr lang="de-DE" sz="1200" dirty="0">
                        <a:solidFill>
                          <a:schemeClr val="bg1"/>
                        </a:solidFill>
                      </a:endParaRPr>
                    </a:p>
                  </a:txBody>
                  <a:tcPr marL="89455" marR="89455" marT="44726" marB="44726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dirty="0">
                          <a:solidFill>
                            <a:schemeClr val="bg1"/>
                          </a:solidFill>
                        </a:rPr>
                        <a:t>Type</a:t>
                      </a:r>
                    </a:p>
                  </a:txBody>
                  <a:tcPr marL="89455" marR="89455" marT="44726" marB="44726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dirty="0">
                          <a:solidFill>
                            <a:schemeClr val="bg1"/>
                          </a:solidFill>
                        </a:rPr>
                        <a:t>Price</a:t>
                      </a:r>
                    </a:p>
                  </a:txBody>
                  <a:tcPr marL="89455" marR="89455" marT="44726" marB="44726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dirty="0" err="1">
                          <a:solidFill>
                            <a:schemeClr val="bg1"/>
                          </a:solidFill>
                        </a:rPr>
                        <a:t>Keywords</a:t>
                      </a:r>
                      <a:endParaRPr lang="de-DE" sz="1200" dirty="0">
                        <a:solidFill>
                          <a:schemeClr val="bg1"/>
                        </a:solidFill>
                      </a:endParaRPr>
                    </a:p>
                  </a:txBody>
                  <a:tcPr marL="89455" marR="89455" marT="44726" marB="44726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4943">
                <a:tc>
                  <a:txBody>
                    <a:bodyPr/>
                    <a:lstStyle/>
                    <a:p>
                      <a:r>
                        <a:rPr lang="de-DE" sz="1000" dirty="0"/>
                        <a:t>The </a:t>
                      </a:r>
                      <a:r>
                        <a:rPr lang="de-DE" sz="1000" dirty="0" err="1"/>
                        <a:t>Night</a:t>
                      </a:r>
                      <a:r>
                        <a:rPr lang="de-DE" sz="1000" dirty="0"/>
                        <a:t> </a:t>
                      </a:r>
                      <a:r>
                        <a:rPr lang="de-DE" sz="1000" dirty="0" err="1"/>
                        <a:t>of</a:t>
                      </a:r>
                      <a:r>
                        <a:rPr lang="de-DE" sz="1000" dirty="0"/>
                        <a:t> </a:t>
                      </a:r>
                      <a:r>
                        <a:rPr lang="de-DE" sz="1000" dirty="0" err="1"/>
                        <a:t>the</a:t>
                      </a:r>
                      <a:r>
                        <a:rPr lang="de-DE" sz="1000" dirty="0"/>
                        <a:t> </a:t>
                      </a:r>
                      <a:r>
                        <a:rPr lang="de-DE" sz="1000" dirty="0" err="1"/>
                        <a:t>Gun</a:t>
                      </a:r>
                      <a:endParaRPr lang="de-DE" sz="1000" dirty="0"/>
                    </a:p>
                  </a:txBody>
                  <a:tcPr marL="89455" marR="89455" marT="44726" marB="4472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000" dirty="0" err="1"/>
                        <a:t>Memoir</a:t>
                      </a:r>
                      <a:endParaRPr lang="de-DE" sz="1000" dirty="0"/>
                    </a:p>
                  </a:txBody>
                  <a:tcPr marL="89455" marR="89455" marT="44726" marB="44726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David Carr</a:t>
                      </a:r>
                    </a:p>
                  </a:txBody>
                  <a:tcPr marL="89455" marR="89455" marT="44726" marB="44726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Paperback</a:t>
                      </a:r>
                    </a:p>
                  </a:txBody>
                  <a:tcPr marL="89455" marR="89455" marT="44726" marB="44726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29.90</a:t>
                      </a:r>
                    </a:p>
                  </a:txBody>
                  <a:tcPr marL="89455" marR="89455" marT="44726" marB="44726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Press </a:t>
                      </a:r>
                      <a:r>
                        <a:rPr lang="de-DE" sz="1000" dirty="0" err="1"/>
                        <a:t>and</a:t>
                      </a:r>
                      <a:r>
                        <a:rPr lang="de-DE" sz="1000" dirty="0"/>
                        <a:t> </a:t>
                      </a:r>
                      <a:r>
                        <a:rPr lang="de-DE" sz="1000" dirty="0" err="1"/>
                        <a:t>journalism</a:t>
                      </a:r>
                      <a:r>
                        <a:rPr lang="de-DE" sz="1000" dirty="0"/>
                        <a:t>, </a:t>
                      </a:r>
                      <a:r>
                        <a:rPr lang="de-DE" sz="1000" dirty="0" err="1"/>
                        <a:t>drug</a:t>
                      </a:r>
                      <a:r>
                        <a:rPr lang="de-DE" sz="1000" dirty="0"/>
                        <a:t> </a:t>
                      </a:r>
                      <a:r>
                        <a:rPr lang="de-DE" sz="1000" dirty="0" err="1"/>
                        <a:t>addiction</a:t>
                      </a:r>
                      <a:r>
                        <a:rPr lang="de-DE" sz="1000" dirty="0"/>
                        <a:t>, personal </a:t>
                      </a:r>
                      <a:r>
                        <a:rPr lang="de-DE" sz="1000" dirty="0" err="1"/>
                        <a:t>memoirs</a:t>
                      </a:r>
                      <a:r>
                        <a:rPr lang="de-DE" sz="1000" dirty="0"/>
                        <a:t>, New York</a:t>
                      </a:r>
                    </a:p>
                  </a:txBody>
                  <a:tcPr marL="89455" marR="89455" marT="44726" marB="44726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4943">
                <a:tc>
                  <a:txBody>
                    <a:bodyPr/>
                    <a:lstStyle/>
                    <a:p>
                      <a:r>
                        <a:rPr lang="de-DE" sz="1000" dirty="0"/>
                        <a:t>The </a:t>
                      </a:r>
                      <a:r>
                        <a:rPr lang="de-DE" sz="1000" dirty="0" err="1"/>
                        <a:t>Lace</a:t>
                      </a:r>
                      <a:r>
                        <a:rPr lang="de-DE" sz="1000" dirty="0"/>
                        <a:t> Reader</a:t>
                      </a:r>
                    </a:p>
                  </a:txBody>
                  <a:tcPr marL="89455" marR="89455" marT="44726" marB="4472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Fiction, </a:t>
                      </a:r>
                      <a:r>
                        <a:rPr lang="de-DE" sz="1000" dirty="0" err="1"/>
                        <a:t>Mystery</a:t>
                      </a:r>
                      <a:endParaRPr lang="de-DE" sz="1000" dirty="0"/>
                    </a:p>
                  </a:txBody>
                  <a:tcPr marL="89455" marR="89455" marT="44726" marB="44726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000" dirty="0" err="1"/>
                        <a:t>Brunonia</a:t>
                      </a:r>
                      <a:r>
                        <a:rPr lang="de-DE" sz="1000" dirty="0"/>
                        <a:t> Barry</a:t>
                      </a:r>
                    </a:p>
                  </a:txBody>
                  <a:tcPr marL="89455" marR="89455" marT="44726" marB="44726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Hardcover</a:t>
                      </a:r>
                    </a:p>
                  </a:txBody>
                  <a:tcPr marL="89455" marR="89455" marT="44726" marB="44726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49.90</a:t>
                      </a:r>
                    </a:p>
                  </a:txBody>
                  <a:tcPr marL="89455" marR="89455" marT="44726" marB="44726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American </a:t>
                      </a:r>
                      <a:r>
                        <a:rPr lang="de-DE" sz="1000" dirty="0" err="1"/>
                        <a:t>contemporary</a:t>
                      </a:r>
                      <a:r>
                        <a:rPr lang="de-DE" sz="1000" baseline="0" dirty="0"/>
                        <a:t> </a:t>
                      </a:r>
                      <a:r>
                        <a:rPr lang="de-DE" sz="1000" baseline="0" dirty="0" err="1"/>
                        <a:t>fiction</a:t>
                      </a:r>
                      <a:r>
                        <a:rPr lang="de-DE" sz="1000" baseline="0" dirty="0"/>
                        <a:t>, </a:t>
                      </a:r>
                      <a:r>
                        <a:rPr lang="de-DE" sz="1000" baseline="0" dirty="0" err="1"/>
                        <a:t>detective</a:t>
                      </a:r>
                      <a:r>
                        <a:rPr lang="de-DE" sz="1000" baseline="0" dirty="0"/>
                        <a:t>, </a:t>
                      </a:r>
                      <a:r>
                        <a:rPr lang="de-DE" sz="1000" baseline="0" dirty="0" err="1"/>
                        <a:t>historical</a:t>
                      </a:r>
                      <a:endParaRPr lang="de-DE" sz="1000" dirty="0"/>
                    </a:p>
                  </a:txBody>
                  <a:tcPr marL="89455" marR="89455" marT="44726" marB="44726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7664">
                <a:tc>
                  <a:txBody>
                    <a:bodyPr/>
                    <a:lstStyle/>
                    <a:p>
                      <a:r>
                        <a:rPr lang="de-DE" sz="1000" dirty="0" err="1"/>
                        <a:t>Into</a:t>
                      </a:r>
                      <a:r>
                        <a:rPr lang="de-DE" sz="1000" dirty="0"/>
                        <a:t> </a:t>
                      </a:r>
                      <a:r>
                        <a:rPr lang="de-DE" sz="1000" dirty="0" err="1"/>
                        <a:t>the</a:t>
                      </a:r>
                      <a:r>
                        <a:rPr lang="de-DE" sz="1000" dirty="0"/>
                        <a:t> </a:t>
                      </a:r>
                      <a:r>
                        <a:rPr lang="de-DE" sz="1000" dirty="0" err="1"/>
                        <a:t>Fire</a:t>
                      </a:r>
                      <a:endParaRPr lang="de-DE" sz="1000" dirty="0"/>
                    </a:p>
                  </a:txBody>
                  <a:tcPr marL="89455" marR="89455" marT="44726" marB="4472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000" dirty="0" err="1"/>
                        <a:t>Romance</a:t>
                      </a:r>
                      <a:r>
                        <a:rPr lang="de-DE" sz="1000" dirty="0"/>
                        <a:t>, </a:t>
                      </a:r>
                      <a:r>
                        <a:rPr lang="de-DE" sz="1000" dirty="0" err="1"/>
                        <a:t>Suspense</a:t>
                      </a:r>
                      <a:endParaRPr lang="de-DE" sz="1000" dirty="0"/>
                    </a:p>
                  </a:txBody>
                  <a:tcPr marL="89455" marR="89455" marT="44726" marB="44726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Suzanne Brockmann</a:t>
                      </a:r>
                    </a:p>
                  </a:txBody>
                  <a:tcPr marL="89455" marR="89455" marT="44726" marB="44726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Hardcover</a:t>
                      </a:r>
                    </a:p>
                  </a:txBody>
                  <a:tcPr marL="89455" marR="89455" marT="44726" marB="44726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45.90</a:t>
                      </a:r>
                    </a:p>
                  </a:txBody>
                  <a:tcPr marL="89455" marR="89455" marT="44726" marB="44726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American </a:t>
                      </a:r>
                      <a:r>
                        <a:rPr lang="de-DE" sz="1000" dirty="0" err="1"/>
                        <a:t>fiction</a:t>
                      </a:r>
                      <a:r>
                        <a:rPr lang="de-DE" sz="1000" dirty="0"/>
                        <a:t>,</a:t>
                      </a:r>
                      <a:r>
                        <a:rPr lang="de-DE" sz="1000" baseline="0" dirty="0"/>
                        <a:t> </a:t>
                      </a:r>
                      <a:r>
                        <a:rPr lang="de-DE" sz="1000" baseline="0" dirty="0" err="1"/>
                        <a:t>murder</a:t>
                      </a:r>
                      <a:r>
                        <a:rPr lang="de-DE" sz="1000" baseline="0" dirty="0"/>
                        <a:t>, neo-</a:t>
                      </a:r>
                      <a:r>
                        <a:rPr lang="de-DE" sz="1000" baseline="0" dirty="0" err="1"/>
                        <a:t>Nazism</a:t>
                      </a:r>
                      <a:endParaRPr lang="de-DE" sz="1000" dirty="0"/>
                    </a:p>
                  </a:txBody>
                  <a:tcPr marL="89455" marR="89455" marT="44726" marB="44726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564470" y="3227727"/>
            <a:ext cx="6632773" cy="460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rtl="0" eaLnBrk="0" fontAlgn="base" hangingPunct="0">
              <a:spcBef>
                <a:spcPts val="1200"/>
              </a:spcBef>
              <a:spcAft>
                <a:spcPct val="0"/>
              </a:spcAft>
              <a:buFont typeface="Wingdings" pitchFamily="2" charset="2"/>
              <a:buChar char="§"/>
              <a:defRPr sz="2000" b="1">
                <a:solidFill>
                  <a:srgbClr val="003366"/>
                </a:solidFill>
                <a:latin typeface="Calibri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rgbClr val="003366"/>
                </a:solidFill>
                <a:latin typeface="Calibri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700">
                <a:solidFill>
                  <a:srgbClr val="003366"/>
                </a:solidFill>
                <a:latin typeface="Calibri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700">
                <a:solidFill>
                  <a:srgbClr val="003366"/>
                </a:solidFill>
                <a:latin typeface="Calibri" pitchFamily="34" charset="0"/>
                <a:ea typeface="Times New Roman" pitchFamily="18" charset="0"/>
                <a:cs typeface="Helvetica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700">
                <a:solidFill>
                  <a:srgbClr val="003366"/>
                </a:solidFill>
                <a:latin typeface="Calibri" pitchFamily="34" charset="0"/>
                <a:ea typeface="Times New Roman" pitchFamily="18" charset="0"/>
                <a:cs typeface="Helvetica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700">
                <a:solidFill>
                  <a:srgbClr val="003366"/>
                </a:solidFill>
                <a:latin typeface="+mn-lt"/>
                <a:ea typeface="Times New Roman" pitchFamily="18" charset="0"/>
                <a:cs typeface="Helvetica" pitchFamily="34" charset="0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700">
                <a:solidFill>
                  <a:srgbClr val="003366"/>
                </a:solidFill>
                <a:latin typeface="+mn-lt"/>
                <a:ea typeface="Times New Roman" pitchFamily="18" charset="0"/>
                <a:cs typeface="Helvetica" pitchFamily="34" charset="0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700">
                <a:solidFill>
                  <a:srgbClr val="003366"/>
                </a:solidFill>
                <a:latin typeface="+mn-lt"/>
                <a:ea typeface="Times New Roman" pitchFamily="18" charset="0"/>
                <a:cs typeface="Helvetica" pitchFamily="34" charset="0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700">
                <a:solidFill>
                  <a:srgbClr val="003366"/>
                </a:solidFill>
                <a:latin typeface="+mn-lt"/>
                <a:ea typeface="Times New Roman" pitchFamily="18" charset="0"/>
                <a:cs typeface="Helvetica" pitchFamily="34" charset="0"/>
              </a:defRPr>
            </a:lvl9pPr>
          </a:lstStyle>
          <a:p>
            <a:r>
              <a:rPr lang="en-US" sz="2400" dirty="0"/>
              <a:t>User profile</a:t>
            </a:r>
          </a:p>
          <a:p>
            <a:endParaRPr lang="en-US" sz="1200" dirty="0"/>
          </a:p>
        </p:txBody>
      </p:sp>
      <p:graphicFrame>
        <p:nvGraphicFramePr>
          <p:cNvPr id="8" name="Tabelle 7"/>
          <p:cNvGraphicFramePr>
            <a:graphicFrameLocks noGrp="1"/>
          </p:cNvGraphicFramePr>
          <p:nvPr/>
        </p:nvGraphicFramePr>
        <p:xfrm>
          <a:off x="1115616" y="3645024"/>
          <a:ext cx="7844120" cy="7372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15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48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4828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6154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5834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43959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14617">
                <a:tc>
                  <a:txBody>
                    <a:bodyPr/>
                    <a:lstStyle/>
                    <a:p>
                      <a:r>
                        <a:rPr lang="de-DE" sz="1200" dirty="0">
                          <a:solidFill>
                            <a:schemeClr val="bg1"/>
                          </a:solidFill>
                        </a:rPr>
                        <a:t>Title</a:t>
                      </a:r>
                    </a:p>
                  </a:txBody>
                  <a:tcPr marL="89455" marR="89455" marT="44726" marB="4472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dirty="0">
                          <a:solidFill>
                            <a:schemeClr val="bg1"/>
                          </a:solidFill>
                        </a:rPr>
                        <a:t>Genre</a:t>
                      </a:r>
                    </a:p>
                  </a:txBody>
                  <a:tcPr marL="89455" marR="89455" marT="44726" marB="44726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dirty="0" err="1">
                          <a:solidFill>
                            <a:schemeClr val="bg1"/>
                          </a:solidFill>
                        </a:rPr>
                        <a:t>Author</a:t>
                      </a:r>
                      <a:endParaRPr lang="de-DE" sz="1200" dirty="0">
                        <a:solidFill>
                          <a:schemeClr val="bg1"/>
                        </a:solidFill>
                      </a:endParaRPr>
                    </a:p>
                  </a:txBody>
                  <a:tcPr marL="89455" marR="89455" marT="44726" marB="44726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dirty="0">
                          <a:solidFill>
                            <a:schemeClr val="bg1"/>
                          </a:solidFill>
                        </a:rPr>
                        <a:t>Type</a:t>
                      </a:r>
                    </a:p>
                  </a:txBody>
                  <a:tcPr marL="89455" marR="89455" marT="44726" marB="44726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dirty="0">
                          <a:solidFill>
                            <a:schemeClr val="bg1"/>
                          </a:solidFill>
                        </a:rPr>
                        <a:t>Price</a:t>
                      </a:r>
                    </a:p>
                  </a:txBody>
                  <a:tcPr marL="89455" marR="89455" marT="44726" marB="44726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dirty="0" err="1">
                          <a:solidFill>
                            <a:schemeClr val="bg1"/>
                          </a:solidFill>
                        </a:rPr>
                        <a:t>Keywords</a:t>
                      </a:r>
                      <a:endParaRPr lang="de-DE" sz="1200" dirty="0">
                        <a:solidFill>
                          <a:schemeClr val="bg1"/>
                        </a:solidFill>
                      </a:endParaRPr>
                    </a:p>
                  </a:txBody>
                  <a:tcPr marL="89455" marR="89455" marT="44726" marB="44726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4943">
                <a:tc>
                  <a:txBody>
                    <a:bodyPr/>
                    <a:lstStyle/>
                    <a:p>
                      <a:r>
                        <a:rPr lang="de-DE" sz="1000" dirty="0"/>
                        <a:t>…</a:t>
                      </a:r>
                    </a:p>
                  </a:txBody>
                  <a:tcPr marL="89455" marR="89455" marT="44726" marB="4472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Fiction</a:t>
                      </a:r>
                    </a:p>
                  </a:txBody>
                  <a:tcPr marL="89455" marR="89455" marT="44726" marB="44726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000" dirty="0" err="1"/>
                        <a:t>Brunonia</a:t>
                      </a:r>
                      <a:r>
                        <a:rPr lang="de-DE" sz="1000" dirty="0"/>
                        <a:t>, Barry, Ken </a:t>
                      </a:r>
                      <a:r>
                        <a:rPr lang="de-DE" sz="1000" dirty="0" err="1"/>
                        <a:t>Follett</a:t>
                      </a:r>
                      <a:endParaRPr lang="de-DE" sz="1000" dirty="0"/>
                    </a:p>
                  </a:txBody>
                  <a:tcPr marL="89455" marR="89455" marT="44726" marB="44726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Paperback</a:t>
                      </a:r>
                    </a:p>
                  </a:txBody>
                  <a:tcPr marL="89455" marR="89455" marT="44726" marB="44726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25.65</a:t>
                      </a:r>
                    </a:p>
                  </a:txBody>
                  <a:tcPr marL="89455" marR="89455" marT="44726" marB="44726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000" dirty="0" err="1"/>
                        <a:t>Detective</a:t>
                      </a:r>
                      <a:r>
                        <a:rPr lang="de-DE" sz="1000" dirty="0"/>
                        <a:t>, </a:t>
                      </a:r>
                      <a:r>
                        <a:rPr lang="de-DE" sz="1000" dirty="0" err="1"/>
                        <a:t>murder</a:t>
                      </a:r>
                      <a:r>
                        <a:rPr lang="de-DE" sz="1000" dirty="0"/>
                        <a:t>, </a:t>
                      </a:r>
                      <a:br>
                        <a:rPr lang="de-DE" sz="1000" dirty="0"/>
                      </a:br>
                      <a:r>
                        <a:rPr lang="de-DE" sz="1000" dirty="0"/>
                        <a:t>New York</a:t>
                      </a:r>
                    </a:p>
                  </a:txBody>
                  <a:tcPr marL="89455" marR="89455" marT="44726" marB="44726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" name="Abgerundetes Rechteck 9"/>
          <p:cNvSpPr/>
          <p:nvPr/>
        </p:nvSpPr>
        <p:spPr bwMode="auto">
          <a:xfrm>
            <a:off x="6516216" y="1268760"/>
            <a:ext cx="2271167" cy="3474385"/>
          </a:xfrm>
          <a:prstGeom prst="round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3" name="Abgerundetes Rechteck 12"/>
          <p:cNvSpPr/>
          <p:nvPr/>
        </p:nvSpPr>
        <p:spPr bwMode="auto">
          <a:xfrm>
            <a:off x="971600" y="1412776"/>
            <a:ext cx="5400600" cy="3211970"/>
          </a:xfrm>
          <a:prstGeom prst="round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feld 1"/>
              <p:cNvSpPr txBox="1"/>
              <p:nvPr/>
            </p:nvSpPr>
            <p:spPr>
              <a:xfrm>
                <a:off x="5364087" y="5751413"/>
                <a:ext cx="3779913" cy="7019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𝟐</m:t>
                          </m:r>
                          <m:r>
                            <a:rPr lang="en-US" sz="16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 × 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1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en-US" sz="160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𝒌𝒆𝒚𝒘𝒐𝒓𝒅𝒔</m:t>
                              </m:r>
                              <m:d>
                                <m:dPr>
                                  <m:endChr m:val=""/>
                                  <m:ctrlPr>
                                    <a:rPr lang="en-US" sz="16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"/>
                                      <m:ctrlPr>
                                        <a:rPr lang="en-US" sz="16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/>
                                              <a:ea typeface="Cambria Math"/>
                                            </a:rPr>
                                            <m:t>𝒃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/>
                                              <a:ea typeface="Cambria Math"/>
                                            </a:rPr>
                                            <m:t>𝒊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  <m:r>
                                <a:rPr lang="en-US" sz="1600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∩</m:t>
                              </m:r>
                              <m:r>
                                <a:rPr lang="en-US" sz="1600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𝒌𝒆𝒚𝒘𝒐𝒓𝒅𝒔</m:t>
                              </m:r>
                              <m:d>
                                <m:dPr>
                                  <m:ctrlPr>
                                    <a:rPr lang="en-US" sz="16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6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𝒃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𝒋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sz="1600" b="1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𝒌𝒆𝒚𝒘𝒐𝒓𝒅𝒔</m:t>
                              </m:r>
                              <m:d>
                                <m:dPr>
                                  <m:endChr m:val=""/>
                                  <m:ctrlPr>
                                    <a:rPr lang="en-US" sz="16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"/>
                                      <m:ctrlPr>
                                        <a:rPr lang="en-US" sz="16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/>
                                              <a:ea typeface="Cambria Math"/>
                                            </a:rPr>
                                            <m:t>𝒃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/>
                                              <a:ea typeface="Cambria Math"/>
                                            </a:rPr>
                                            <m:t>𝒊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d>
                          <m:r>
                            <a:rPr lang="en-US" sz="1600" b="1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+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1600" b="1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𝒌𝒆𝒚𝒘𝒐𝒓𝒅𝒔</m:t>
                              </m:r>
                              <m:d>
                                <m:dPr>
                                  <m:endChr m:val=""/>
                                  <m:ctrlPr>
                                    <a:rPr lang="en-US" sz="16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"/>
                                      <m:ctrlPr>
                                        <a:rPr lang="en-US" sz="16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600" i="1" smtClean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b="1" i="1" smtClean="0">
                                              <a:solidFill>
                                                <a:srgbClr val="002060"/>
                                              </a:solidFill>
                                              <a:latin typeface="Cambria Math"/>
                                              <a:ea typeface="Cambria Math"/>
                                            </a:rPr>
                                            <m:t>𝒃</m:t>
                                          </m:r>
                                        </m:e>
                                        <m:sub>
                                          <m:r>
                                            <a:rPr lang="en-US" sz="1600" b="1" i="1" smtClean="0">
                                              <a:solidFill>
                                                <a:srgbClr val="002060"/>
                                              </a:solidFill>
                                              <a:latin typeface="Cambria Math"/>
                                              <a:ea typeface="Cambria Math"/>
                                            </a:rPr>
                                            <m:t>𝒋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d>
                        </m:den>
                      </m:f>
                    </m:oMath>
                  </m:oMathPara>
                </a14:m>
                <a:endParaRPr lang="en-US" sz="16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" name="Textfeld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4087" y="5751413"/>
                <a:ext cx="3779913" cy="70192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3"/>
              <p:cNvSpPr txBox="1">
                <a:spLocks noChangeArrowheads="1"/>
              </p:cNvSpPr>
              <p:nvPr/>
            </p:nvSpPr>
            <p:spPr bwMode="auto">
              <a:xfrm>
                <a:off x="7447567" y="4437112"/>
                <a:ext cx="1668835" cy="12677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>
                <a:lvl1pPr marL="342900" indent="-342900" algn="l" rtl="0" eaLnBrk="0" fontAlgn="base" hangingPunct="0">
                  <a:spcBef>
                    <a:spcPts val="12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2000" b="1">
                    <a:solidFill>
                      <a:srgbClr val="003366"/>
                    </a:solidFill>
                    <a:latin typeface="Calibri" pitchFamily="34" charset="0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>
                    <a:solidFill>
                      <a:srgbClr val="003366"/>
                    </a:solidFill>
                    <a:latin typeface="Calibri" pitchFamily="34" charset="0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700">
                    <a:solidFill>
                      <a:srgbClr val="003366"/>
                    </a:solidFill>
                    <a:latin typeface="Calibri" pitchFamily="34" charset="0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1700">
                    <a:solidFill>
                      <a:srgbClr val="003366"/>
                    </a:solidFill>
                    <a:latin typeface="Calibri" pitchFamily="34" charset="0"/>
                    <a:ea typeface="Times New Roman" pitchFamily="18" charset="0"/>
                    <a:cs typeface="Helvetica" pitchFamily="34" charset="0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700">
                    <a:solidFill>
                      <a:srgbClr val="003366"/>
                    </a:solidFill>
                    <a:latin typeface="Calibri" pitchFamily="34" charset="0"/>
                    <a:ea typeface="Times New Roman" pitchFamily="18" charset="0"/>
                    <a:cs typeface="Helvetica" pitchFamily="34" charset="0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700">
                    <a:solidFill>
                      <a:srgbClr val="003366"/>
                    </a:solidFill>
                    <a:latin typeface="+mn-lt"/>
                    <a:ea typeface="Times New Roman" pitchFamily="18" charset="0"/>
                    <a:cs typeface="Helvetica" pitchFamily="34" charset="0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700">
                    <a:solidFill>
                      <a:srgbClr val="003366"/>
                    </a:solidFill>
                    <a:latin typeface="+mn-lt"/>
                    <a:ea typeface="Times New Roman" pitchFamily="18" charset="0"/>
                    <a:cs typeface="Helvetica" pitchFamily="34" charset="0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700">
                    <a:solidFill>
                      <a:srgbClr val="003366"/>
                    </a:solidFill>
                    <a:latin typeface="+mn-lt"/>
                    <a:ea typeface="Times New Roman" pitchFamily="18" charset="0"/>
                    <a:cs typeface="Helvetica" pitchFamily="34" charset="0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700">
                    <a:solidFill>
                      <a:srgbClr val="003366"/>
                    </a:solidFill>
                    <a:latin typeface="+mn-lt"/>
                    <a:ea typeface="Times New Roman" pitchFamily="18" charset="0"/>
                    <a:cs typeface="Helvetica" pitchFamily="34" charset="0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rgbClr val="002060"/>
                        </a:solidFill>
                        <a:latin typeface="Cambria Math"/>
                        <a:ea typeface="Cambria Math"/>
                      </a:rPr>
                      <m:t>𝑘𝑒𝑦𝑤𝑜𝑟𝑑𝑠</m:t>
                    </m:r>
                    <m:d>
                      <m:dPr>
                        <m:ctrlPr>
                          <a:rPr lang="en-US" sz="1600" b="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sz="1600" b="0" i="1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600" b="0" i="1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600" b="0" dirty="0"/>
                  <a:t> describes Book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sz="1600" b="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𝑏</m:t>
                        </m:r>
                      </m:e>
                      <m:sub>
                        <m:r>
                          <a:rPr lang="en-US" sz="1600" b="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1600" b="0" dirty="0"/>
                  <a:t> with a set of keywords</a:t>
                </a:r>
              </a:p>
            </p:txBody>
          </p:sp>
        </mc:Choice>
        <mc:Fallback xmlns="">
          <p:sp>
            <p:nvSpPr>
              <p:cNvPr id="15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447567" y="4437112"/>
                <a:ext cx="1668835" cy="1267754"/>
              </a:xfrm>
              <a:prstGeom prst="rect">
                <a:avLst/>
              </a:prstGeom>
              <a:blipFill rotWithShape="0">
                <a:blip r:embed="rId4"/>
                <a:stretch>
                  <a:fillRect l="-2198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Pfeil nach rechts 13"/>
          <p:cNvSpPr/>
          <p:nvPr/>
        </p:nvSpPr>
        <p:spPr bwMode="auto">
          <a:xfrm>
            <a:off x="5067672" y="6066376"/>
            <a:ext cx="304800" cy="144016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6" name="Pfeil nach rechts 15"/>
          <p:cNvSpPr/>
          <p:nvPr/>
        </p:nvSpPr>
        <p:spPr bwMode="auto">
          <a:xfrm rot="16200000">
            <a:off x="7799223" y="5580856"/>
            <a:ext cx="304800" cy="144016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5987233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23850" y="260648"/>
            <a:ext cx="8496300" cy="783927"/>
          </a:xfrm>
        </p:spPr>
        <p:txBody>
          <a:bodyPr/>
          <a:lstStyle/>
          <a:p>
            <a:r>
              <a:rPr lang="en-US" dirty="0"/>
              <a:t>Unstructured Data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23850" y="1412776"/>
            <a:ext cx="8496300" cy="4536504"/>
          </a:xfrm>
        </p:spPr>
        <p:txBody>
          <a:bodyPr/>
          <a:lstStyle/>
          <a:p>
            <a:r>
              <a:rPr lang="en-US" dirty="0"/>
              <a:t>Standard measure: TF-IDF</a:t>
            </a:r>
          </a:p>
          <a:p>
            <a:pPr lvl="1"/>
            <a:r>
              <a:rPr lang="en-US" dirty="0"/>
              <a:t>Encodes text documents in multi-dimensional Euclidian space </a:t>
            </a:r>
          </a:p>
          <a:p>
            <a:pPr lvl="2"/>
            <a:r>
              <a:rPr lang="en-US" dirty="0"/>
              <a:t>weighted term vector</a:t>
            </a:r>
          </a:p>
          <a:p>
            <a:pPr lvl="1"/>
            <a:r>
              <a:rPr lang="en-US" dirty="0"/>
              <a:t>TF: Measures, how often a term appears (density in a document)</a:t>
            </a:r>
          </a:p>
          <a:p>
            <a:pPr lvl="2"/>
            <a:r>
              <a:rPr lang="en-US" dirty="0"/>
              <a:t>assuming that important terms appear more often</a:t>
            </a:r>
          </a:p>
          <a:p>
            <a:pPr lvl="2"/>
            <a:r>
              <a:rPr lang="en-US" dirty="0"/>
              <a:t>normalization has to be done in order to take document length into account</a:t>
            </a:r>
          </a:p>
          <a:p>
            <a:pPr lvl="1"/>
            <a:r>
              <a:rPr lang="en-US" dirty="0"/>
              <a:t>IDF: Aims to reduce the weight of terms that appear in all documents (how few documents contain the term)</a:t>
            </a:r>
          </a:p>
        </p:txBody>
      </p:sp>
    </p:spTree>
    <p:extLst>
      <p:ext uri="{BB962C8B-B14F-4D97-AF65-F5344CB8AC3E}">
        <p14:creationId xmlns:p14="http://schemas.microsoft.com/office/powerpoint/2010/main" val="16715868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TF-IDF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/>
              <p:cNvSpPr>
                <a:spLocks noGrp="1"/>
              </p:cNvSpPr>
              <p:nvPr>
                <p:ph idx="1"/>
              </p:nvPr>
            </p:nvSpPr>
            <p:spPr>
              <a:xfrm>
                <a:off x="323850" y="1124744"/>
                <a:ext cx="8820150" cy="4608512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/>
                      </a:rPr>
                      <m:t>𝑇𝐹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𝑖</m:t>
                        </m:r>
                        <m:r>
                          <a:rPr lang="en-US" i="1">
                            <a:latin typeface="Cambria Math"/>
                          </a:rPr>
                          <m:t>,</m:t>
                        </m:r>
                        <m:r>
                          <a:rPr lang="en-US" i="1">
                            <a:latin typeface="Cambria Math"/>
                          </a:rPr>
                          <m:t>𝑗</m:t>
                        </m:r>
                      </m:e>
                    </m:d>
                    <m:r>
                      <a:rPr lang="en-US" b="0" i="0" smtClean="0">
                        <a:latin typeface="Cambria Math"/>
                      </a:rPr>
                      <m:t> </m:t>
                    </m:r>
                  </m:oMath>
                </a14:m>
                <a:r>
                  <a:rPr lang="en-US" dirty="0"/>
                  <a:t>: term frequency of keyword </a:t>
                </a:r>
                <a14:m>
                  <m:oMath xmlns:m="http://schemas.openxmlformats.org/officeDocument/2006/math">
                    <m:r>
                      <a:rPr lang="en-US" dirty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in document </a:t>
                </a:r>
                <a14:m>
                  <m:oMath xmlns:m="http://schemas.openxmlformats.org/officeDocument/2006/math">
                    <m:r>
                      <a:rPr lang="en-US" dirty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endParaRPr lang="en-US" dirty="0"/>
              </a:p>
              <a:p>
                <a:pPr marL="395287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altLang="zh-CN" i="1">
                          <a:latin typeface="Cambria Math"/>
                        </a:rPr>
                        <m:t>𝑇𝐹</m:t>
                      </m:r>
                      <m:d>
                        <m:dPr>
                          <m:ctrlPr>
                            <a:rPr lang="de-DE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altLang="zh-CN" i="1">
                              <a:latin typeface="Cambria Math"/>
                            </a:rPr>
                            <m:t>𝑖</m:t>
                          </m:r>
                          <m:r>
                            <a:rPr lang="de-DE" altLang="zh-CN" i="1">
                              <a:latin typeface="Cambria Math"/>
                            </a:rPr>
                            <m:t>,</m:t>
                          </m:r>
                          <m:r>
                            <a:rPr lang="de-DE" altLang="zh-CN" i="1">
                              <a:latin typeface="Cambria Math"/>
                            </a:rPr>
                            <m:t>𝑗</m:t>
                          </m:r>
                        </m:e>
                      </m:d>
                      <m:r>
                        <a:rPr lang="de-DE" altLang="zh-CN" i="1">
                          <a:latin typeface="Cambria Math"/>
                        </a:rPr>
                        <m:t>= </m:t>
                      </m:r>
                      <m:f>
                        <m:fPr>
                          <m:ctrlPr>
                            <a:rPr lang="de-DE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𝑡𝑓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𝑡𝑓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</m:oMath>
                  </m:oMathPara>
                </a14:m>
                <a:endParaRPr lang="en-US" dirty="0"/>
              </a:p>
              <a:p>
                <a:pPr marL="395287" lvl="1" indent="0">
                  <a:buNone/>
                </a:pPr>
                <a:r>
                  <a:rPr lang="en-US" altLang="zh-CN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𝑡𝑓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zh-CN" dirty="0"/>
                  <a:t> number of occurrences of keyword </a:t>
                </a:r>
                <a:r>
                  <a:rPr lang="en-US" altLang="zh-CN" i="1" dirty="0" err="1"/>
                  <a:t>i</a:t>
                </a:r>
                <a:r>
                  <a:rPr lang="en-US" altLang="zh-CN" dirty="0"/>
                  <a:t> in document </a:t>
                </a:r>
                <a:r>
                  <a:rPr lang="en-US" altLang="zh-CN" i="1" dirty="0"/>
                  <a:t>j</a:t>
                </a:r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𝐼𝐷𝐹</m:t>
                    </m:r>
                    <m:r>
                      <a:rPr lang="en-US" i="1" dirty="0" smtClean="0">
                        <a:latin typeface="Cambria Math"/>
                      </a:rPr>
                      <m:t>(</m:t>
                    </m:r>
                    <m:r>
                      <a:rPr lang="en-US" i="1" dirty="0" smtClean="0">
                        <a:latin typeface="Cambria Math"/>
                      </a:rPr>
                      <m:t>𝑖</m:t>
                    </m:r>
                    <m:r>
                      <a:rPr lang="en-US" i="1" dirty="0" smtClean="0">
                        <a:latin typeface="Cambria Math"/>
                      </a:rPr>
                      <m:t>) </m:t>
                    </m:r>
                  </m:oMath>
                </a14:m>
                <a:r>
                  <a:rPr lang="en-US" dirty="0"/>
                  <a:t>: inverse document frequency </a:t>
                </a:r>
                <a:endParaRPr lang="en-US" b="0" i="1" dirty="0">
                  <a:latin typeface="Cambria Math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/>
                        </a:rPr>
                        <m:t>𝐼𝐷𝐹</m:t>
                      </m:r>
                      <m:d>
                        <m:dPr>
                          <m:ctrlPr>
                            <a:rPr lang="en-US" sz="24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dirty="0" smtClean="0">
                              <a:latin typeface="Cambria Math"/>
                            </a:rPr>
                            <m:t>𝑖</m:t>
                          </m:r>
                        </m:e>
                      </m:d>
                      <m:r>
                        <a:rPr lang="en-US" sz="2400" b="0" i="1" dirty="0" smtClean="0">
                          <a:latin typeface="Cambria Math"/>
                        </a:rPr>
                        <m:t>=</m:t>
                      </m:r>
                      <m:r>
                        <a:rPr lang="en-US" sz="2400" b="0" i="1" dirty="0" smtClean="0">
                          <a:latin typeface="Cambria Math"/>
                        </a:rPr>
                        <m:t>𝑙𝑜𝑔</m:t>
                      </m:r>
                      <m:f>
                        <m:fPr>
                          <m:ctrlPr>
                            <a:rPr lang="en-US" sz="240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dirty="0" smtClean="0">
                              <a:latin typeface="Cambria Math"/>
                            </a:rPr>
                            <m:t>𝑁</m:t>
                          </m:r>
                        </m:num>
                        <m:den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sz="2400" b="1" i="1" dirty="0" smtClean="0">
                          <a:latin typeface="Cambria Math"/>
                        </a:rPr>
                        <m:t> </m:t>
                      </m:r>
                    </m:oMath>
                  </m:oMathPara>
                </a14:m>
                <a:endParaRPr lang="en-US" sz="2000" b="1" dirty="0"/>
              </a:p>
              <a:p>
                <a:pPr lvl="1">
                  <a:spcBef>
                    <a:spcPts val="0"/>
                  </a:spcBef>
                </a:pP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/>
                      </a:rPr>
                      <m:t>𝑁</m:t>
                    </m:r>
                  </m:oMath>
                </a14:m>
                <a:r>
                  <a:rPr lang="en-US" sz="2800" dirty="0"/>
                  <a:t> : </a:t>
                </a:r>
                <a:r>
                  <a:rPr lang="en-US" dirty="0"/>
                  <a:t>number of all recommendable documents</a:t>
                </a:r>
              </a:p>
              <a:p>
                <a:pPr lvl="1">
                  <a:spcBef>
                    <a:spcPts val="0"/>
                  </a:spcBef>
                </a:pPr>
                <a14:m>
                  <m:oMath xmlns:m="http://schemas.openxmlformats.org/officeDocument/2006/math">
                    <m:r>
                      <a:rPr lang="en-US" sz="2800" b="0" i="1" dirty="0" smtClean="0">
                        <a:latin typeface="Cambria Math" panose="02040503050406030204" pitchFamily="18" charset="0"/>
                      </a:rPr>
                      <m:t>𝑑</m:t>
                    </m:r>
                    <m:sSub>
                      <m:sSubPr>
                        <m:ctrlPr>
                          <a:rPr lang="en-US" sz="2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800" i="1" dirty="0" smtClean="0">
                        <a:latin typeface="Cambria Math"/>
                      </a:rPr>
                      <m:t> </m:t>
                    </m:r>
                  </m:oMath>
                </a14:m>
                <a:r>
                  <a:rPr lang="en-US" dirty="0"/>
                  <a:t>: number of documents in which keyword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𝑖</m:t>
                    </m:r>
                  </m:oMath>
                </a14:m>
                <a:r>
                  <a:rPr lang="en-US" dirty="0"/>
                  <a:t> appears</a:t>
                </a:r>
                <a:endParaRPr lang="en-US" sz="3200" dirty="0"/>
              </a:p>
              <a:p>
                <a14:m>
                  <m:oMath xmlns:m="http://schemas.openxmlformats.org/officeDocument/2006/math">
                    <m:r>
                      <a:rPr lang="en-US" b="0" i="1">
                        <a:latin typeface="Cambria Math"/>
                      </a:rPr>
                      <m:t>𝑇𝐹</m:t>
                    </m:r>
                  </m:oMath>
                </a14:m>
                <a:r>
                  <a:rPr lang="en-US" dirty="0"/>
                  <a:t>-</a:t>
                </a:r>
                <a14:m>
                  <m:oMath xmlns:m="http://schemas.openxmlformats.org/officeDocument/2006/math">
                    <m:r>
                      <a:rPr lang="en-US" b="0" i="1">
                        <a:latin typeface="Cambria Math"/>
                      </a:rPr>
                      <m:t>𝐼𝐷𝐹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>
                            <a:latin typeface="Cambria Math"/>
                          </a:rPr>
                          <m:t>𝑖</m:t>
                        </m:r>
                        <m:r>
                          <a:rPr lang="en-US" b="0" i="1">
                            <a:latin typeface="Cambria Math"/>
                          </a:rPr>
                          <m:t>,</m:t>
                        </m:r>
                        <m:r>
                          <a:rPr lang="en-US" b="0" i="1">
                            <a:latin typeface="Cambria Math"/>
                          </a:rPr>
                          <m:t>𝑗</m:t>
                        </m:r>
                      </m:e>
                    </m:d>
                    <m:r>
                      <a:rPr lang="en-US" b="0" i="1">
                        <a:latin typeface="Cambria Math"/>
                      </a:rPr>
                      <m:t>=</m:t>
                    </m:r>
                    <m:r>
                      <a:rPr lang="en-US" b="0" i="1">
                        <a:latin typeface="Cambria Math"/>
                      </a:rPr>
                      <m:t>𝑇𝐹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>
                            <a:latin typeface="Cambria Math"/>
                          </a:rPr>
                          <m:t>𝑖</m:t>
                        </m:r>
                        <m:r>
                          <a:rPr lang="en-US" b="0" i="1">
                            <a:latin typeface="Cambria Math"/>
                          </a:rPr>
                          <m:t>,</m:t>
                        </m:r>
                        <m:r>
                          <a:rPr lang="en-US" b="0" i="1">
                            <a:latin typeface="Cambria Math"/>
                          </a:rPr>
                          <m:t>𝑗</m:t>
                        </m:r>
                      </m:e>
                    </m:d>
                    <m:r>
                      <a:rPr lang="en-US" b="0" i="1">
                        <a:latin typeface="Cambria Math"/>
                      </a:rPr>
                      <m:t>∗</m:t>
                    </m:r>
                    <m:r>
                      <a:rPr lang="en-US" b="0" i="1">
                        <a:latin typeface="Cambria Math"/>
                      </a:rPr>
                      <m:t>𝐼𝐷𝐹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>
                            <a:latin typeface="Cambria Math"/>
                          </a:rPr>
                          <m:t>𝑖</m:t>
                        </m:r>
                      </m:e>
                    </m:d>
                  </m:oMath>
                </a14:m>
                <a:endParaRPr lang="en-US" sz="3600" dirty="0"/>
              </a:p>
            </p:txBody>
          </p:sp>
        </mc:Choice>
        <mc:Fallback xmlns="">
          <p:sp>
            <p:nvSpPr>
              <p:cNvPr id="3" name="Inhaltsplatzhalt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3850" y="1124744"/>
                <a:ext cx="8820150" cy="4608512"/>
              </a:xfrm>
              <a:blipFill rotWithShape="0">
                <a:blip r:embed="rId3"/>
                <a:stretch>
                  <a:fillRect t="-1457" r="-96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本框 3"/>
          <p:cNvSpPr txBox="1"/>
          <p:nvPr/>
        </p:nvSpPr>
        <p:spPr>
          <a:xfrm>
            <a:off x="323850" y="5813425"/>
            <a:ext cx="88201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rgbClr val="000000"/>
                </a:solidFill>
              </a:rPr>
              <a:t>Doc profile = set of words with highest </a:t>
            </a:r>
            <a:r>
              <a:rPr lang="en-US" altLang="zh-CN" sz="2800" b="1" dirty="0">
                <a:solidFill>
                  <a:srgbClr val="000000"/>
                </a:solidFill>
              </a:rPr>
              <a:t>TF-IDF </a:t>
            </a:r>
            <a:r>
              <a:rPr lang="en-US" altLang="zh-CN" sz="2800" dirty="0">
                <a:solidFill>
                  <a:srgbClr val="000000"/>
                </a:solidFill>
              </a:rPr>
              <a:t>scores, </a:t>
            </a:r>
          </a:p>
          <a:p>
            <a:r>
              <a:rPr lang="en-US" altLang="zh-CN" sz="2800" dirty="0">
                <a:solidFill>
                  <a:srgbClr val="000000"/>
                </a:solidFill>
              </a:rPr>
              <a:t>		     together with their scores</a:t>
            </a:r>
            <a:endParaRPr lang="en-US" altLang="zh-CN" sz="2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04477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52" y="44624"/>
            <a:ext cx="9036496" cy="6778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4945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TF-IDF e</a:t>
            </a:r>
            <a:r>
              <a:rPr lang="en-US" altLang="zh-CN" dirty="0"/>
              <a:t>xample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99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67544" y="1196752"/>
                <a:ext cx="8229600" cy="648071"/>
              </a:xfrm>
            </p:spPr>
            <p:txBody>
              <a:bodyPr>
                <a:noAutofit/>
              </a:bodyPr>
              <a:lstStyle/>
              <a:p>
                <a:r>
                  <a:rPr lang="en-US" dirty="0"/>
                  <a:t>Term frequency:</a:t>
                </a:r>
              </a:p>
              <a:p>
                <a:pPr lvl="1"/>
                <a:r>
                  <a:rPr lang="en-US" dirty="0"/>
                  <a:t>Each document is a count vector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/>
                          </a:rPr>
                          <m:t>ℕ</m:t>
                        </m:r>
                      </m:e>
                      <m:sup>
                        <m:d>
                          <m:dPr>
                            <m:begChr m:val="|"/>
                            <m:endChr m:val="|"/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latin typeface="Cambria Math"/>
                              </a:rPr>
                              <m:t>𝑣</m:t>
                            </m:r>
                          </m:e>
                        </m:d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09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67544" y="1196752"/>
                <a:ext cx="8229600" cy="648071"/>
              </a:xfrm>
              <a:blipFill rotWithShape="0">
                <a:blip r:embed="rId3"/>
                <a:stretch>
                  <a:fillRect l="-741" t="-9346" b="-728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feld 6"/>
          <p:cNvSpPr txBox="1"/>
          <p:nvPr/>
        </p:nvSpPr>
        <p:spPr>
          <a:xfrm>
            <a:off x="611560" y="6320353"/>
            <a:ext cx="35477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 dirty="0"/>
              <a:t>Example taken from http://informationretrieval.org</a:t>
            </a:r>
          </a:p>
        </p:txBody>
      </p:sp>
      <p:graphicFrame>
        <p:nvGraphicFramePr>
          <p:cNvPr id="9" name="Tabelle 8"/>
          <p:cNvGraphicFramePr>
            <a:graphicFrameLocks noGrp="1"/>
          </p:cNvGraphicFramePr>
          <p:nvPr/>
        </p:nvGraphicFramePr>
        <p:xfrm>
          <a:off x="611560" y="2348880"/>
          <a:ext cx="7416824" cy="34366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55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550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954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5954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5359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5359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5954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69355">
                <a:tc>
                  <a:txBody>
                    <a:bodyPr/>
                    <a:lstStyle/>
                    <a:p>
                      <a:endParaRPr lang="de-DE" sz="1050" dirty="0">
                        <a:solidFill>
                          <a:schemeClr val="bg1"/>
                        </a:solidFill>
                      </a:endParaRPr>
                    </a:p>
                  </a:txBody>
                  <a:tcPr marL="109544" marR="109544" marT="54771" marB="547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>
                          <a:solidFill>
                            <a:schemeClr val="bg1"/>
                          </a:solidFill>
                        </a:rPr>
                        <a:t>Antony </a:t>
                      </a:r>
                      <a:r>
                        <a:rPr lang="de-DE" sz="1400" dirty="0" err="1">
                          <a:solidFill>
                            <a:schemeClr val="bg1"/>
                          </a:solidFill>
                        </a:rPr>
                        <a:t>and</a:t>
                      </a:r>
                      <a:r>
                        <a:rPr lang="de-DE" sz="1400" dirty="0">
                          <a:solidFill>
                            <a:schemeClr val="bg1"/>
                          </a:solidFill>
                        </a:rPr>
                        <a:t> Cleopatra</a:t>
                      </a:r>
                    </a:p>
                  </a:txBody>
                  <a:tcPr marL="109544" marR="109544" marT="54771" marB="54771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>
                          <a:solidFill>
                            <a:schemeClr val="bg1"/>
                          </a:solidFill>
                        </a:rPr>
                        <a:t>Julius Caesar</a:t>
                      </a:r>
                    </a:p>
                  </a:txBody>
                  <a:tcPr marL="109544" marR="109544" marT="54771" marB="54771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>
                          <a:solidFill>
                            <a:schemeClr val="bg1"/>
                          </a:solidFill>
                        </a:rPr>
                        <a:t>The Tempest</a:t>
                      </a:r>
                    </a:p>
                  </a:txBody>
                  <a:tcPr marL="109544" marR="109544" marT="54771" marB="54771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>
                          <a:solidFill>
                            <a:schemeClr val="bg1"/>
                          </a:solidFill>
                        </a:rPr>
                        <a:t>Hamlet</a:t>
                      </a:r>
                    </a:p>
                  </a:txBody>
                  <a:tcPr marL="109544" marR="109544" marT="54771" marB="54771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>
                          <a:solidFill>
                            <a:schemeClr val="bg1"/>
                          </a:solidFill>
                        </a:rPr>
                        <a:t>Othello</a:t>
                      </a:r>
                    </a:p>
                  </a:txBody>
                  <a:tcPr marL="109544" marR="109544" marT="54771" marB="54771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>
                          <a:solidFill>
                            <a:schemeClr val="bg1"/>
                          </a:solidFill>
                        </a:rPr>
                        <a:t>Macbeth</a:t>
                      </a:r>
                    </a:p>
                  </a:txBody>
                  <a:tcPr marL="109544" marR="109544" marT="54771" marB="54771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890">
                <a:tc>
                  <a:txBody>
                    <a:bodyPr/>
                    <a:lstStyle/>
                    <a:p>
                      <a:r>
                        <a:rPr lang="de-DE" sz="1400" b="1" dirty="0"/>
                        <a:t>Antony</a:t>
                      </a:r>
                    </a:p>
                  </a:txBody>
                  <a:tcPr marL="109544" marR="109544" marT="54771" marB="547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800" dirty="0"/>
                        <a:t>157</a:t>
                      </a:r>
                    </a:p>
                  </a:txBody>
                  <a:tcPr marL="109544" marR="109544" marT="54771" marB="54771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800" dirty="0"/>
                        <a:t>73</a:t>
                      </a:r>
                    </a:p>
                  </a:txBody>
                  <a:tcPr marL="109544" marR="109544" marT="54771" marB="54771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800" dirty="0"/>
                        <a:t>0</a:t>
                      </a:r>
                    </a:p>
                  </a:txBody>
                  <a:tcPr marL="109544" marR="109544" marT="54771" marB="54771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800" dirty="0"/>
                        <a:t>0</a:t>
                      </a:r>
                    </a:p>
                  </a:txBody>
                  <a:tcPr marL="109544" marR="109544" marT="54771" marB="54771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800" dirty="0"/>
                        <a:t>0</a:t>
                      </a:r>
                    </a:p>
                  </a:txBody>
                  <a:tcPr marL="109544" marR="109544" marT="54771" marB="54771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800" dirty="0"/>
                        <a:t>0</a:t>
                      </a:r>
                    </a:p>
                  </a:txBody>
                  <a:tcPr marL="109544" marR="109544" marT="54771" marB="54771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2097">
                <a:tc>
                  <a:txBody>
                    <a:bodyPr/>
                    <a:lstStyle/>
                    <a:p>
                      <a:r>
                        <a:rPr lang="de-DE" sz="1400" b="1" dirty="0"/>
                        <a:t>Brutus</a:t>
                      </a:r>
                    </a:p>
                  </a:txBody>
                  <a:tcPr marL="109544" marR="109544" marT="54771" marB="547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800" dirty="0"/>
                        <a:t>4</a:t>
                      </a:r>
                    </a:p>
                  </a:txBody>
                  <a:tcPr marL="109544" marR="109544" marT="54771" marB="54771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800" dirty="0"/>
                        <a:t>157</a:t>
                      </a:r>
                    </a:p>
                  </a:txBody>
                  <a:tcPr marL="109544" marR="109544" marT="54771" marB="54771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800" dirty="0"/>
                        <a:t>0</a:t>
                      </a:r>
                    </a:p>
                  </a:txBody>
                  <a:tcPr marL="109544" marR="109544" marT="54771" marB="54771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800" dirty="0"/>
                        <a:t>1</a:t>
                      </a:r>
                    </a:p>
                  </a:txBody>
                  <a:tcPr marL="109544" marR="109544" marT="54771" marB="54771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800" dirty="0"/>
                        <a:t>0</a:t>
                      </a:r>
                    </a:p>
                  </a:txBody>
                  <a:tcPr marL="109544" marR="109544" marT="54771" marB="54771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800" dirty="0"/>
                        <a:t>0</a:t>
                      </a:r>
                    </a:p>
                  </a:txBody>
                  <a:tcPr marL="109544" marR="109544" marT="54771" marB="54771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2097">
                <a:tc>
                  <a:txBody>
                    <a:bodyPr/>
                    <a:lstStyle/>
                    <a:p>
                      <a:r>
                        <a:rPr lang="de-DE" sz="1400" b="1" dirty="0"/>
                        <a:t>Caesar</a:t>
                      </a:r>
                    </a:p>
                  </a:txBody>
                  <a:tcPr marL="109544" marR="109544" marT="54771" marB="547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800" dirty="0"/>
                        <a:t>232</a:t>
                      </a:r>
                    </a:p>
                  </a:txBody>
                  <a:tcPr marL="109544" marR="109544" marT="54771" marB="54771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800" dirty="0"/>
                        <a:t>227</a:t>
                      </a:r>
                    </a:p>
                  </a:txBody>
                  <a:tcPr marL="109544" marR="109544" marT="54771" marB="54771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800" dirty="0"/>
                        <a:t>0</a:t>
                      </a:r>
                    </a:p>
                  </a:txBody>
                  <a:tcPr marL="109544" marR="109544" marT="54771" marB="54771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800" dirty="0"/>
                        <a:t>2</a:t>
                      </a:r>
                    </a:p>
                  </a:txBody>
                  <a:tcPr marL="109544" marR="109544" marT="54771" marB="54771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800" dirty="0"/>
                        <a:t>1</a:t>
                      </a:r>
                    </a:p>
                  </a:txBody>
                  <a:tcPr marL="109544" marR="109544" marT="54771" marB="54771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800" dirty="0"/>
                        <a:t>1</a:t>
                      </a:r>
                    </a:p>
                  </a:txBody>
                  <a:tcPr marL="109544" marR="109544" marT="54771" marB="54771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2097">
                <a:tc>
                  <a:txBody>
                    <a:bodyPr/>
                    <a:lstStyle/>
                    <a:p>
                      <a:r>
                        <a:rPr lang="de-DE" sz="1400" b="1" dirty="0" err="1"/>
                        <a:t>Calpurnia</a:t>
                      </a:r>
                      <a:endParaRPr lang="de-DE" sz="1400" b="1" dirty="0"/>
                    </a:p>
                  </a:txBody>
                  <a:tcPr marL="109544" marR="109544" marT="54771" marB="547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800" dirty="0"/>
                        <a:t>0</a:t>
                      </a:r>
                    </a:p>
                  </a:txBody>
                  <a:tcPr marL="109544" marR="109544" marT="54771" marB="54771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800" dirty="0"/>
                        <a:t>10</a:t>
                      </a:r>
                    </a:p>
                  </a:txBody>
                  <a:tcPr marL="109544" marR="109544" marT="54771" marB="54771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800" dirty="0"/>
                        <a:t>0</a:t>
                      </a:r>
                    </a:p>
                  </a:txBody>
                  <a:tcPr marL="109544" marR="109544" marT="54771" marB="54771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800" dirty="0"/>
                        <a:t>0</a:t>
                      </a:r>
                    </a:p>
                  </a:txBody>
                  <a:tcPr marL="109544" marR="109544" marT="54771" marB="54771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800" dirty="0"/>
                        <a:t>0</a:t>
                      </a:r>
                    </a:p>
                  </a:txBody>
                  <a:tcPr marL="109544" marR="109544" marT="54771" marB="54771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800" dirty="0"/>
                        <a:t>0</a:t>
                      </a:r>
                    </a:p>
                  </a:txBody>
                  <a:tcPr marL="109544" marR="109544" marT="54771" marB="54771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2097">
                <a:tc>
                  <a:txBody>
                    <a:bodyPr/>
                    <a:lstStyle/>
                    <a:p>
                      <a:r>
                        <a:rPr lang="de-DE" sz="1400" b="1" dirty="0"/>
                        <a:t>Cleopatra</a:t>
                      </a:r>
                    </a:p>
                  </a:txBody>
                  <a:tcPr marL="109544" marR="109544" marT="54771" marB="547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800" dirty="0"/>
                        <a:t>57</a:t>
                      </a:r>
                    </a:p>
                  </a:txBody>
                  <a:tcPr marL="109544" marR="109544" marT="54771" marB="54771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800" dirty="0"/>
                        <a:t>0</a:t>
                      </a:r>
                    </a:p>
                  </a:txBody>
                  <a:tcPr marL="109544" marR="109544" marT="54771" marB="54771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800" dirty="0"/>
                        <a:t>0</a:t>
                      </a:r>
                    </a:p>
                  </a:txBody>
                  <a:tcPr marL="109544" marR="109544" marT="54771" marB="54771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800" dirty="0"/>
                        <a:t>0</a:t>
                      </a:r>
                    </a:p>
                  </a:txBody>
                  <a:tcPr marL="109544" marR="109544" marT="54771" marB="54771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800" dirty="0"/>
                        <a:t>0</a:t>
                      </a:r>
                    </a:p>
                  </a:txBody>
                  <a:tcPr marL="109544" marR="109544" marT="54771" marB="54771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800" dirty="0"/>
                        <a:t>0</a:t>
                      </a:r>
                    </a:p>
                  </a:txBody>
                  <a:tcPr marL="109544" marR="109544" marT="54771" marB="54771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2097">
                <a:tc>
                  <a:txBody>
                    <a:bodyPr/>
                    <a:lstStyle/>
                    <a:p>
                      <a:r>
                        <a:rPr lang="de-DE" sz="1400" b="1" dirty="0" err="1"/>
                        <a:t>mercy</a:t>
                      </a:r>
                      <a:endParaRPr lang="de-DE" sz="1400" b="1" dirty="0"/>
                    </a:p>
                  </a:txBody>
                  <a:tcPr marL="109544" marR="109544" marT="54771" marB="547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800" dirty="0"/>
                        <a:t>1.51</a:t>
                      </a:r>
                    </a:p>
                  </a:txBody>
                  <a:tcPr marL="109544" marR="109544" marT="54771" marB="54771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800" dirty="0"/>
                        <a:t>0</a:t>
                      </a:r>
                    </a:p>
                  </a:txBody>
                  <a:tcPr marL="109544" marR="109544" marT="54771" marB="54771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800" dirty="0"/>
                        <a:t>3</a:t>
                      </a:r>
                    </a:p>
                  </a:txBody>
                  <a:tcPr marL="109544" marR="109544" marT="54771" marB="54771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800" dirty="0"/>
                        <a:t>5</a:t>
                      </a:r>
                    </a:p>
                  </a:txBody>
                  <a:tcPr marL="109544" marR="109544" marT="54771" marB="54771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800" dirty="0"/>
                        <a:t>5</a:t>
                      </a:r>
                    </a:p>
                  </a:txBody>
                  <a:tcPr marL="109544" marR="109544" marT="54771" marB="54771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800" dirty="0"/>
                        <a:t>1</a:t>
                      </a:r>
                    </a:p>
                  </a:txBody>
                  <a:tcPr marL="109544" marR="109544" marT="54771" marB="54771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2097">
                <a:tc>
                  <a:txBody>
                    <a:bodyPr/>
                    <a:lstStyle/>
                    <a:p>
                      <a:r>
                        <a:rPr lang="de-DE" sz="1400" b="1" dirty="0" err="1"/>
                        <a:t>worser</a:t>
                      </a:r>
                      <a:endParaRPr lang="de-DE" sz="1400" b="1" dirty="0"/>
                    </a:p>
                  </a:txBody>
                  <a:tcPr marL="109544" marR="109544" marT="54771" marB="547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800" dirty="0"/>
                        <a:t>1.37</a:t>
                      </a:r>
                    </a:p>
                  </a:txBody>
                  <a:tcPr marL="109544" marR="109544" marT="54771" marB="54771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800" dirty="0"/>
                        <a:t>0</a:t>
                      </a:r>
                    </a:p>
                  </a:txBody>
                  <a:tcPr marL="109544" marR="109544" marT="54771" marB="54771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800" dirty="0"/>
                        <a:t>1</a:t>
                      </a:r>
                    </a:p>
                  </a:txBody>
                  <a:tcPr marL="109544" marR="109544" marT="54771" marB="54771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800" dirty="0"/>
                        <a:t>1</a:t>
                      </a:r>
                    </a:p>
                  </a:txBody>
                  <a:tcPr marL="109544" marR="109544" marT="54771" marB="54771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800" dirty="0"/>
                        <a:t>1</a:t>
                      </a:r>
                    </a:p>
                  </a:txBody>
                  <a:tcPr marL="109544" marR="109544" marT="54771" marB="54771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800" dirty="0"/>
                        <a:t>0</a:t>
                      </a:r>
                    </a:p>
                  </a:txBody>
                  <a:tcPr marL="109544" marR="109544" marT="54771" marB="54771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" name="Abgerundetes Rechteck 1"/>
          <p:cNvSpPr/>
          <p:nvPr/>
        </p:nvSpPr>
        <p:spPr bwMode="auto">
          <a:xfrm>
            <a:off x="2987824" y="2204865"/>
            <a:ext cx="1008112" cy="3744415"/>
          </a:xfrm>
          <a:prstGeom prst="round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cxnSp>
        <p:nvCxnSpPr>
          <p:cNvPr id="8" name="Gerade Verbindung mit Pfeil 7"/>
          <p:cNvCxnSpPr/>
          <p:nvPr/>
        </p:nvCxnSpPr>
        <p:spPr bwMode="auto">
          <a:xfrm flipH="1">
            <a:off x="2947975" y="1988840"/>
            <a:ext cx="108012" cy="7200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2" name="Gerade Verbindung mit Pfeil 11"/>
          <p:cNvCxnSpPr>
            <a:stCxn id="2" idx="2"/>
          </p:cNvCxnSpPr>
          <p:nvPr/>
        </p:nvCxnSpPr>
        <p:spPr bwMode="auto">
          <a:xfrm>
            <a:off x="3491880" y="5949280"/>
            <a:ext cx="936104" cy="14401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feld 12"/>
              <p:cNvSpPr txBox="1"/>
              <p:nvPr/>
            </p:nvSpPr>
            <p:spPr>
              <a:xfrm>
                <a:off x="3995936" y="5873495"/>
                <a:ext cx="470120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1" eaLnBrk="0" hangingPunct="0">
                  <a:spcBef>
                    <a:spcPct val="20000"/>
                  </a:spcBef>
                </a:pPr>
                <a:r>
                  <a:rPr lang="en-US" sz="2400" b="0" kern="0" dirty="0">
                    <a:solidFill>
                      <a:srgbClr val="003366"/>
                    </a:solidFill>
                    <a:latin typeface="Calibri" pitchFamily="34" charset="0"/>
                  </a:rPr>
                  <a:t>Vector </a:t>
                </a:r>
                <a14:m>
                  <m:oMath xmlns:m="http://schemas.openxmlformats.org/officeDocument/2006/math">
                    <m:r>
                      <a:rPr lang="en-US" sz="2400" b="0" i="1" kern="0" dirty="0" smtClean="0">
                        <a:solidFill>
                          <a:srgbClr val="003366"/>
                        </a:solidFill>
                        <a:latin typeface="Cambria Math"/>
                      </a:rPr>
                      <m:t>𝑣</m:t>
                    </m:r>
                    <m:r>
                      <a:rPr lang="en-US" sz="2400" b="0" i="1" kern="0" dirty="0" smtClean="0">
                        <a:solidFill>
                          <a:srgbClr val="003366"/>
                        </a:solidFill>
                        <a:latin typeface="Cambria Math"/>
                      </a:rPr>
                      <m:t> </m:t>
                    </m:r>
                  </m:oMath>
                </a14:m>
                <a:r>
                  <a:rPr lang="en-US" sz="2400" b="0" kern="0" dirty="0">
                    <a:solidFill>
                      <a:srgbClr val="003366"/>
                    </a:solidFill>
                    <a:latin typeface="Calibri" pitchFamily="34" charset="0"/>
                  </a:rPr>
                  <a:t>with dimension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400" b="0" i="1" kern="0" dirty="0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kern="0" dirty="0">
                            <a:solidFill>
                              <a:srgbClr val="003366"/>
                            </a:solidFill>
                            <a:latin typeface="Cambria Math"/>
                          </a:rPr>
                          <m:t>𝑣</m:t>
                        </m:r>
                      </m:e>
                    </m:d>
                    <m:r>
                      <a:rPr lang="en-US" sz="2400" b="0" i="1" kern="0" dirty="0" smtClean="0">
                        <a:solidFill>
                          <a:srgbClr val="003366"/>
                        </a:solidFill>
                        <a:latin typeface="Cambria Math"/>
                      </a:rPr>
                      <m:t>=7</m:t>
                    </m:r>
                  </m:oMath>
                </a14:m>
                <a:endParaRPr lang="en-US" sz="2400" b="0" kern="0" dirty="0">
                  <a:solidFill>
                    <a:srgbClr val="003366"/>
                  </a:solidFill>
                  <a:latin typeface="Calibri" pitchFamily="34" charset="0"/>
                </a:endParaRPr>
              </a:p>
            </p:txBody>
          </p:sp>
        </mc:Choice>
        <mc:Fallback xmlns="">
          <p:sp>
            <p:nvSpPr>
              <p:cNvPr id="13" name="Textfeld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5936" y="5873495"/>
                <a:ext cx="4701208" cy="461665"/>
              </a:xfrm>
              <a:prstGeom prst="rect">
                <a:avLst/>
              </a:prstGeom>
              <a:blipFill rotWithShape="0">
                <a:blip r:embed="rId4"/>
                <a:stretch>
                  <a:fillRect t="-9211" b="-289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29483056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TF-IDF </a:t>
            </a:r>
            <a:r>
              <a:rPr lang="en-US" altLang="zh-CN" dirty="0"/>
              <a:t>example (2)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99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395536" y="1124744"/>
                <a:ext cx="8229600" cy="864096"/>
              </a:xfrm>
            </p:spPr>
            <p:txBody>
              <a:bodyPr>
                <a:noAutofit/>
              </a:bodyPr>
              <a:lstStyle/>
              <a:p>
                <a:r>
                  <a:rPr lang="en-US" dirty="0"/>
                  <a:t>Combined TF-IDF weights</a:t>
                </a:r>
              </a:p>
              <a:p>
                <a:pPr lvl="1"/>
                <a:r>
                  <a:rPr lang="en-US" sz="2000" b="0" dirty="0"/>
                  <a:t>Each document is now represented by a real-valued vector of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/>
                      </a:rPr>
                      <m:t>𝑇𝐹</m:t>
                    </m:r>
                  </m:oMath>
                </a14:m>
                <a:r>
                  <a:rPr lang="en-US" sz="2000" b="0" i="0" dirty="0">
                    <a:latin typeface="+mj-lt"/>
                  </a:rPr>
                  <a:t>-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latin typeface="Cambria Math"/>
                      </a:rPr>
                      <m:t>𝐼𝐷𝐹</m:t>
                    </m:r>
                    <m:r>
                      <a:rPr lang="en-US" sz="2000" b="0" i="1" dirty="0" smtClean="0">
                        <a:latin typeface="Cambria Math"/>
                      </a:rPr>
                      <m:t> </m:t>
                    </m:r>
                  </m:oMath>
                </a14:m>
                <a:r>
                  <a:rPr lang="en-US" sz="2000" b="0" dirty="0"/>
                  <a:t>weights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/>
                        <a:ea typeface="Cambria Math"/>
                      </a:rPr>
                      <m:t>∈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/>
                            <a:ea typeface="Cambria Math"/>
                          </a:rPr>
                          <m:t>ℝ</m:t>
                        </m:r>
                      </m:e>
                      <m:sup>
                        <m:d>
                          <m:dPr>
                            <m:begChr m:val="|"/>
                            <m:endChr m:val="|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/>
                                <a:ea typeface="Cambria Math"/>
                              </a:rPr>
                              <m:t>𝑣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sz="2000" b="0" dirty="0"/>
                  <a:t> </a:t>
                </a:r>
              </a:p>
            </p:txBody>
          </p:sp>
        </mc:Choice>
        <mc:Fallback xmlns="">
          <p:sp>
            <p:nvSpPr>
              <p:cNvPr id="409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95536" y="1124744"/>
                <a:ext cx="8229600" cy="864096"/>
              </a:xfrm>
              <a:blipFill rotWithShape="0">
                <a:blip r:embed="rId3"/>
                <a:stretch>
                  <a:fillRect l="-741" t="-7801" b="-5390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feld 6"/>
          <p:cNvSpPr txBox="1"/>
          <p:nvPr/>
        </p:nvSpPr>
        <p:spPr>
          <a:xfrm>
            <a:off x="467544" y="6525344"/>
            <a:ext cx="35477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 dirty="0"/>
              <a:t>Example taken from http://informationretrieval.org</a:t>
            </a:r>
          </a:p>
        </p:txBody>
      </p:sp>
      <p:graphicFrame>
        <p:nvGraphicFramePr>
          <p:cNvPr id="8" name="Tabelle 7"/>
          <p:cNvGraphicFramePr>
            <a:graphicFrameLocks noGrp="1"/>
          </p:cNvGraphicFramePr>
          <p:nvPr/>
        </p:nvGraphicFramePr>
        <p:xfrm>
          <a:off x="611560" y="2437217"/>
          <a:ext cx="6696743" cy="28506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23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23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5667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566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6101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6101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5667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41701">
                <a:tc>
                  <a:txBody>
                    <a:bodyPr/>
                    <a:lstStyle/>
                    <a:p>
                      <a:endParaRPr lang="de-DE" sz="1200" dirty="0">
                        <a:solidFill>
                          <a:schemeClr val="bg1"/>
                        </a:solidFill>
                      </a:endParaRPr>
                    </a:p>
                  </a:txBody>
                  <a:tcPr marL="100830" marR="100830" marT="50415" marB="5041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dirty="0">
                          <a:solidFill>
                            <a:schemeClr val="bg1"/>
                          </a:solidFill>
                        </a:rPr>
                        <a:t>Antony </a:t>
                      </a:r>
                      <a:r>
                        <a:rPr lang="de-DE" sz="1200" dirty="0" err="1">
                          <a:solidFill>
                            <a:schemeClr val="bg1"/>
                          </a:solidFill>
                        </a:rPr>
                        <a:t>and</a:t>
                      </a:r>
                      <a:r>
                        <a:rPr lang="de-DE" sz="1200" dirty="0">
                          <a:solidFill>
                            <a:schemeClr val="bg1"/>
                          </a:solidFill>
                        </a:rPr>
                        <a:t> Cleopatra</a:t>
                      </a:r>
                    </a:p>
                  </a:txBody>
                  <a:tcPr marL="100830" marR="100830" marT="50415" marB="50415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dirty="0">
                          <a:solidFill>
                            <a:schemeClr val="bg1"/>
                          </a:solidFill>
                        </a:rPr>
                        <a:t>Julius Caesar</a:t>
                      </a:r>
                    </a:p>
                  </a:txBody>
                  <a:tcPr marL="100830" marR="100830" marT="50415" marB="50415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dirty="0">
                          <a:solidFill>
                            <a:schemeClr val="bg1"/>
                          </a:solidFill>
                        </a:rPr>
                        <a:t>The Tempest</a:t>
                      </a:r>
                    </a:p>
                  </a:txBody>
                  <a:tcPr marL="100830" marR="100830" marT="50415" marB="50415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dirty="0">
                          <a:solidFill>
                            <a:schemeClr val="bg1"/>
                          </a:solidFill>
                        </a:rPr>
                        <a:t>Hamlet</a:t>
                      </a:r>
                    </a:p>
                  </a:txBody>
                  <a:tcPr marL="100830" marR="100830" marT="50415" marB="50415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dirty="0">
                          <a:solidFill>
                            <a:schemeClr val="bg1"/>
                          </a:solidFill>
                        </a:rPr>
                        <a:t>Othello</a:t>
                      </a:r>
                    </a:p>
                  </a:txBody>
                  <a:tcPr marL="100830" marR="100830" marT="50415" marB="50415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dirty="0">
                          <a:solidFill>
                            <a:schemeClr val="bg1"/>
                          </a:solidFill>
                        </a:rPr>
                        <a:t>Macbeth</a:t>
                      </a:r>
                    </a:p>
                  </a:txBody>
                  <a:tcPr marL="100830" marR="100830" marT="50415" marB="50415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9171">
                <a:tc>
                  <a:txBody>
                    <a:bodyPr/>
                    <a:lstStyle/>
                    <a:p>
                      <a:r>
                        <a:rPr lang="de-DE" sz="1200" b="1" dirty="0"/>
                        <a:t>Antony</a:t>
                      </a:r>
                    </a:p>
                  </a:txBody>
                  <a:tcPr marL="100830" marR="100830" marT="50415" marB="5041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157</a:t>
                      </a:r>
                    </a:p>
                  </a:txBody>
                  <a:tcPr marL="100830" marR="100830" marT="50415" marB="50415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73</a:t>
                      </a:r>
                    </a:p>
                  </a:txBody>
                  <a:tcPr marL="100830" marR="100830" marT="50415" marB="50415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0</a:t>
                      </a:r>
                    </a:p>
                  </a:txBody>
                  <a:tcPr marL="100830" marR="100830" marT="50415" marB="50415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0</a:t>
                      </a:r>
                    </a:p>
                  </a:txBody>
                  <a:tcPr marL="100830" marR="100830" marT="50415" marB="50415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0</a:t>
                      </a:r>
                    </a:p>
                  </a:txBody>
                  <a:tcPr marL="100830" marR="100830" marT="50415" marB="50415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0</a:t>
                      </a:r>
                    </a:p>
                  </a:txBody>
                  <a:tcPr marL="100830" marR="100830" marT="50415" marB="50415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3294">
                <a:tc>
                  <a:txBody>
                    <a:bodyPr/>
                    <a:lstStyle/>
                    <a:p>
                      <a:r>
                        <a:rPr lang="de-DE" sz="1200" b="1" dirty="0"/>
                        <a:t>Brutus</a:t>
                      </a:r>
                    </a:p>
                  </a:txBody>
                  <a:tcPr marL="100830" marR="100830" marT="50415" marB="5041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4</a:t>
                      </a:r>
                    </a:p>
                  </a:txBody>
                  <a:tcPr marL="100830" marR="100830" marT="50415" marB="50415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157</a:t>
                      </a:r>
                    </a:p>
                  </a:txBody>
                  <a:tcPr marL="100830" marR="100830" marT="50415" marB="50415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0</a:t>
                      </a:r>
                    </a:p>
                  </a:txBody>
                  <a:tcPr marL="100830" marR="100830" marT="50415" marB="50415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1</a:t>
                      </a:r>
                    </a:p>
                  </a:txBody>
                  <a:tcPr marL="100830" marR="100830" marT="50415" marB="50415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0</a:t>
                      </a:r>
                    </a:p>
                  </a:txBody>
                  <a:tcPr marL="100830" marR="100830" marT="50415" marB="50415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0</a:t>
                      </a:r>
                    </a:p>
                  </a:txBody>
                  <a:tcPr marL="100830" marR="100830" marT="50415" marB="50415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3294">
                <a:tc>
                  <a:txBody>
                    <a:bodyPr/>
                    <a:lstStyle/>
                    <a:p>
                      <a:r>
                        <a:rPr lang="de-DE" sz="1200" b="1" dirty="0"/>
                        <a:t>Caesar</a:t>
                      </a:r>
                    </a:p>
                  </a:txBody>
                  <a:tcPr marL="100830" marR="100830" marT="50415" marB="5041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232</a:t>
                      </a:r>
                    </a:p>
                  </a:txBody>
                  <a:tcPr marL="100830" marR="100830" marT="50415" marB="50415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227</a:t>
                      </a:r>
                    </a:p>
                  </a:txBody>
                  <a:tcPr marL="100830" marR="100830" marT="50415" marB="50415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0</a:t>
                      </a:r>
                    </a:p>
                  </a:txBody>
                  <a:tcPr marL="100830" marR="100830" marT="50415" marB="50415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2</a:t>
                      </a:r>
                    </a:p>
                  </a:txBody>
                  <a:tcPr marL="100830" marR="100830" marT="50415" marB="50415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1</a:t>
                      </a:r>
                    </a:p>
                  </a:txBody>
                  <a:tcPr marL="100830" marR="100830" marT="50415" marB="50415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1</a:t>
                      </a:r>
                    </a:p>
                  </a:txBody>
                  <a:tcPr marL="100830" marR="100830" marT="50415" marB="50415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3294">
                <a:tc>
                  <a:txBody>
                    <a:bodyPr/>
                    <a:lstStyle/>
                    <a:p>
                      <a:r>
                        <a:rPr lang="de-DE" sz="1200" b="1" dirty="0" err="1"/>
                        <a:t>Calpurnia</a:t>
                      </a:r>
                      <a:endParaRPr lang="de-DE" sz="1200" b="1" dirty="0"/>
                    </a:p>
                  </a:txBody>
                  <a:tcPr marL="100830" marR="100830" marT="50415" marB="5041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0</a:t>
                      </a:r>
                    </a:p>
                  </a:txBody>
                  <a:tcPr marL="100830" marR="100830" marT="50415" marB="50415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10</a:t>
                      </a:r>
                    </a:p>
                  </a:txBody>
                  <a:tcPr marL="100830" marR="100830" marT="50415" marB="50415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0</a:t>
                      </a:r>
                    </a:p>
                  </a:txBody>
                  <a:tcPr marL="100830" marR="100830" marT="50415" marB="50415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0</a:t>
                      </a:r>
                    </a:p>
                  </a:txBody>
                  <a:tcPr marL="100830" marR="100830" marT="50415" marB="50415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0</a:t>
                      </a:r>
                    </a:p>
                  </a:txBody>
                  <a:tcPr marL="100830" marR="100830" marT="50415" marB="50415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0</a:t>
                      </a:r>
                    </a:p>
                  </a:txBody>
                  <a:tcPr marL="100830" marR="100830" marT="50415" marB="50415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3294">
                <a:tc>
                  <a:txBody>
                    <a:bodyPr/>
                    <a:lstStyle/>
                    <a:p>
                      <a:r>
                        <a:rPr lang="de-DE" sz="1200" b="1" dirty="0"/>
                        <a:t>Cleopatra</a:t>
                      </a:r>
                    </a:p>
                  </a:txBody>
                  <a:tcPr marL="100830" marR="100830" marT="50415" marB="5041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57</a:t>
                      </a:r>
                    </a:p>
                  </a:txBody>
                  <a:tcPr marL="100830" marR="100830" marT="50415" marB="50415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0</a:t>
                      </a:r>
                    </a:p>
                  </a:txBody>
                  <a:tcPr marL="100830" marR="100830" marT="50415" marB="50415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0</a:t>
                      </a:r>
                    </a:p>
                  </a:txBody>
                  <a:tcPr marL="100830" marR="100830" marT="50415" marB="50415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0</a:t>
                      </a:r>
                    </a:p>
                  </a:txBody>
                  <a:tcPr marL="100830" marR="100830" marT="50415" marB="50415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0</a:t>
                      </a:r>
                    </a:p>
                  </a:txBody>
                  <a:tcPr marL="100830" marR="100830" marT="50415" marB="50415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0</a:t>
                      </a:r>
                    </a:p>
                  </a:txBody>
                  <a:tcPr marL="100830" marR="100830" marT="50415" marB="50415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3294">
                <a:tc>
                  <a:txBody>
                    <a:bodyPr/>
                    <a:lstStyle/>
                    <a:p>
                      <a:r>
                        <a:rPr lang="de-DE" sz="1200" b="1" dirty="0" err="1"/>
                        <a:t>mercy</a:t>
                      </a:r>
                      <a:endParaRPr lang="de-DE" sz="1200" b="1" dirty="0"/>
                    </a:p>
                  </a:txBody>
                  <a:tcPr marL="100830" marR="100830" marT="50415" marB="5041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1.51</a:t>
                      </a:r>
                    </a:p>
                  </a:txBody>
                  <a:tcPr marL="100830" marR="100830" marT="50415" marB="50415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0</a:t>
                      </a:r>
                    </a:p>
                  </a:txBody>
                  <a:tcPr marL="100830" marR="100830" marT="50415" marB="50415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3</a:t>
                      </a:r>
                    </a:p>
                  </a:txBody>
                  <a:tcPr marL="100830" marR="100830" marT="50415" marB="50415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5</a:t>
                      </a:r>
                    </a:p>
                  </a:txBody>
                  <a:tcPr marL="100830" marR="100830" marT="50415" marB="50415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5</a:t>
                      </a:r>
                    </a:p>
                  </a:txBody>
                  <a:tcPr marL="100830" marR="100830" marT="50415" marB="50415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1</a:t>
                      </a:r>
                    </a:p>
                  </a:txBody>
                  <a:tcPr marL="100830" marR="100830" marT="50415" marB="50415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3294">
                <a:tc>
                  <a:txBody>
                    <a:bodyPr/>
                    <a:lstStyle/>
                    <a:p>
                      <a:r>
                        <a:rPr lang="de-DE" sz="1200" b="1" dirty="0" err="1"/>
                        <a:t>worser</a:t>
                      </a:r>
                      <a:endParaRPr lang="de-DE" sz="1200" b="1" dirty="0"/>
                    </a:p>
                  </a:txBody>
                  <a:tcPr marL="100830" marR="100830" marT="50415" marB="5041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1.37</a:t>
                      </a:r>
                    </a:p>
                  </a:txBody>
                  <a:tcPr marL="100830" marR="100830" marT="50415" marB="50415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0</a:t>
                      </a:r>
                    </a:p>
                  </a:txBody>
                  <a:tcPr marL="100830" marR="100830" marT="50415" marB="50415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1</a:t>
                      </a:r>
                    </a:p>
                  </a:txBody>
                  <a:tcPr marL="100830" marR="100830" marT="50415" marB="50415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1</a:t>
                      </a:r>
                    </a:p>
                  </a:txBody>
                  <a:tcPr marL="100830" marR="100830" marT="50415" marB="50415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1</a:t>
                      </a:r>
                    </a:p>
                  </a:txBody>
                  <a:tcPr marL="100830" marR="100830" marT="50415" marB="50415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0</a:t>
                      </a:r>
                    </a:p>
                  </a:txBody>
                  <a:tcPr marL="100830" marR="100830" marT="50415" marB="50415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6" name="Tabelle 5"/>
          <p:cNvGraphicFramePr>
            <a:graphicFrameLocks noGrp="1"/>
          </p:cNvGraphicFramePr>
          <p:nvPr/>
        </p:nvGraphicFramePr>
        <p:xfrm>
          <a:off x="1835697" y="3242660"/>
          <a:ext cx="6789440" cy="2850636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0669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69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699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699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7292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7292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6992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41701">
                <a:tc>
                  <a:txBody>
                    <a:bodyPr/>
                    <a:lstStyle/>
                    <a:p>
                      <a:endParaRPr lang="de-DE" sz="1200" dirty="0">
                        <a:solidFill>
                          <a:schemeClr val="bg1"/>
                        </a:solidFill>
                      </a:endParaRPr>
                    </a:p>
                  </a:txBody>
                  <a:tcPr marL="100830" marR="100830" marT="50415" marB="5041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dirty="0">
                          <a:solidFill>
                            <a:schemeClr val="bg1"/>
                          </a:solidFill>
                        </a:rPr>
                        <a:t>Antony </a:t>
                      </a:r>
                      <a:r>
                        <a:rPr lang="de-DE" sz="1200" dirty="0" err="1">
                          <a:solidFill>
                            <a:schemeClr val="bg1"/>
                          </a:solidFill>
                        </a:rPr>
                        <a:t>and</a:t>
                      </a:r>
                      <a:r>
                        <a:rPr lang="de-DE" sz="1200" dirty="0">
                          <a:solidFill>
                            <a:schemeClr val="bg1"/>
                          </a:solidFill>
                        </a:rPr>
                        <a:t> Cleopatra</a:t>
                      </a:r>
                    </a:p>
                  </a:txBody>
                  <a:tcPr marL="100830" marR="100830" marT="50415" marB="50415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dirty="0">
                          <a:solidFill>
                            <a:schemeClr val="bg1"/>
                          </a:solidFill>
                        </a:rPr>
                        <a:t>Julius Caesar</a:t>
                      </a:r>
                    </a:p>
                  </a:txBody>
                  <a:tcPr marL="100830" marR="100830" marT="50415" marB="50415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dirty="0">
                          <a:solidFill>
                            <a:schemeClr val="bg1"/>
                          </a:solidFill>
                        </a:rPr>
                        <a:t>The Tempest</a:t>
                      </a:r>
                    </a:p>
                  </a:txBody>
                  <a:tcPr marL="100830" marR="100830" marT="50415" marB="50415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dirty="0">
                          <a:solidFill>
                            <a:schemeClr val="bg1"/>
                          </a:solidFill>
                        </a:rPr>
                        <a:t>Hamlet</a:t>
                      </a:r>
                    </a:p>
                  </a:txBody>
                  <a:tcPr marL="100830" marR="100830" marT="50415" marB="50415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dirty="0">
                          <a:solidFill>
                            <a:schemeClr val="bg1"/>
                          </a:solidFill>
                        </a:rPr>
                        <a:t>Othello</a:t>
                      </a:r>
                    </a:p>
                  </a:txBody>
                  <a:tcPr marL="100830" marR="100830" marT="50415" marB="50415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dirty="0">
                          <a:solidFill>
                            <a:schemeClr val="bg1"/>
                          </a:solidFill>
                        </a:rPr>
                        <a:t>Macbeth</a:t>
                      </a:r>
                    </a:p>
                  </a:txBody>
                  <a:tcPr marL="100830" marR="100830" marT="50415" marB="50415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9171">
                <a:tc>
                  <a:txBody>
                    <a:bodyPr/>
                    <a:lstStyle/>
                    <a:p>
                      <a:r>
                        <a:rPr lang="de-DE" sz="1200" b="1" dirty="0"/>
                        <a:t>Antony</a:t>
                      </a:r>
                    </a:p>
                  </a:txBody>
                  <a:tcPr marL="100830" marR="100830" marT="50415" marB="5041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5.25</a:t>
                      </a:r>
                    </a:p>
                  </a:txBody>
                  <a:tcPr marL="100830" marR="100830" marT="50415" marB="50415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3.18</a:t>
                      </a:r>
                    </a:p>
                  </a:txBody>
                  <a:tcPr marL="100830" marR="100830" marT="50415" marB="50415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0</a:t>
                      </a:r>
                    </a:p>
                  </a:txBody>
                  <a:tcPr marL="100830" marR="100830" marT="50415" marB="50415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0</a:t>
                      </a:r>
                    </a:p>
                  </a:txBody>
                  <a:tcPr marL="100830" marR="100830" marT="50415" marB="50415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0</a:t>
                      </a:r>
                    </a:p>
                  </a:txBody>
                  <a:tcPr marL="100830" marR="100830" marT="50415" marB="50415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0.35</a:t>
                      </a:r>
                    </a:p>
                  </a:txBody>
                  <a:tcPr marL="100830" marR="100830" marT="50415" marB="50415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3294">
                <a:tc>
                  <a:txBody>
                    <a:bodyPr/>
                    <a:lstStyle/>
                    <a:p>
                      <a:r>
                        <a:rPr lang="de-DE" sz="1200" b="1" dirty="0"/>
                        <a:t>Brutus</a:t>
                      </a:r>
                    </a:p>
                  </a:txBody>
                  <a:tcPr marL="100830" marR="100830" marT="50415" marB="5041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1.21</a:t>
                      </a:r>
                    </a:p>
                  </a:txBody>
                  <a:tcPr marL="100830" marR="100830" marT="50415" marB="50415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6.1</a:t>
                      </a:r>
                    </a:p>
                  </a:txBody>
                  <a:tcPr marL="100830" marR="100830" marT="50415" marB="50415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0</a:t>
                      </a:r>
                    </a:p>
                  </a:txBody>
                  <a:tcPr marL="100830" marR="100830" marT="50415" marB="50415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1</a:t>
                      </a:r>
                    </a:p>
                  </a:txBody>
                  <a:tcPr marL="100830" marR="100830" marT="50415" marB="50415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0</a:t>
                      </a:r>
                    </a:p>
                  </a:txBody>
                  <a:tcPr marL="100830" marR="100830" marT="50415" marB="50415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0</a:t>
                      </a:r>
                    </a:p>
                  </a:txBody>
                  <a:tcPr marL="100830" marR="100830" marT="50415" marB="50415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3294">
                <a:tc>
                  <a:txBody>
                    <a:bodyPr/>
                    <a:lstStyle/>
                    <a:p>
                      <a:r>
                        <a:rPr lang="de-DE" sz="1200" b="1" dirty="0"/>
                        <a:t>Caesar</a:t>
                      </a:r>
                    </a:p>
                  </a:txBody>
                  <a:tcPr marL="100830" marR="100830" marT="50415" marB="5041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8.59</a:t>
                      </a:r>
                    </a:p>
                  </a:txBody>
                  <a:tcPr marL="100830" marR="100830" marT="50415" marB="50415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2.54</a:t>
                      </a:r>
                    </a:p>
                  </a:txBody>
                  <a:tcPr marL="100830" marR="100830" marT="50415" marB="50415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0</a:t>
                      </a:r>
                    </a:p>
                  </a:txBody>
                  <a:tcPr marL="100830" marR="100830" marT="50415" marB="50415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1.51</a:t>
                      </a:r>
                    </a:p>
                  </a:txBody>
                  <a:tcPr marL="100830" marR="100830" marT="50415" marB="50415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0.25</a:t>
                      </a:r>
                    </a:p>
                  </a:txBody>
                  <a:tcPr marL="100830" marR="100830" marT="50415" marB="50415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0</a:t>
                      </a:r>
                    </a:p>
                  </a:txBody>
                  <a:tcPr marL="100830" marR="100830" marT="50415" marB="50415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3294">
                <a:tc>
                  <a:txBody>
                    <a:bodyPr/>
                    <a:lstStyle/>
                    <a:p>
                      <a:r>
                        <a:rPr lang="de-DE" sz="1200" b="1" dirty="0" err="1"/>
                        <a:t>Calpurnia</a:t>
                      </a:r>
                      <a:endParaRPr lang="de-DE" sz="1200" b="1" dirty="0"/>
                    </a:p>
                  </a:txBody>
                  <a:tcPr marL="100830" marR="100830" marT="50415" marB="5041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0</a:t>
                      </a:r>
                    </a:p>
                  </a:txBody>
                  <a:tcPr marL="100830" marR="100830" marT="50415" marB="50415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1.54</a:t>
                      </a:r>
                    </a:p>
                  </a:txBody>
                  <a:tcPr marL="100830" marR="100830" marT="50415" marB="50415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0</a:t>
                      </a:r>
                    </a:p>
                  </a:txBody>
                  <a:tcPr marL="100830" marR="100830" marT="50415" marB="50415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0</a:t>
                      </a:r>
                    </a:p>
                  </a:txBody>
                  <a:tcPr marL="100830" marR="100830" marT="50415" marB="50415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0</a:t>
                      </a:r>
                    </a:p>
                  </a:txBody>
                  <a:tcPr marL="100830" marR="100830" marT="50415" marB="50415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0</a:t>
                      </a:r>
                    </a:p>
                  </a:txBody>
                  <a:tcPr marL="100830" marR="100830" marT="50415" marB="50415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3294">
                <a:tc>
                  <a:txBody>
                    <a:bodyPr/>
                    <a:lstStyle/>
                    <a:p>
                      <a:r>
                        <a:rPr lang="de-DE" sz="1200" b="1" dirty="0"/>
                        <a:t>Cleopatra</a:t>
                      </a:r>
                    </a:p>
                  </a:txBody>
                  <a:tcPr marL="100830" marR="100830" marT="50415" marB="5041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2.85</a:t>
                      </a:r>
                    </a:p>
                  </a:txBody>
                  <a:tcPr marL="100830" marR="100830" marT="50415" marB="50415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0</a:t>
                      </a:r>
                    </a:p>
                  </a:txBody>
                  <a:tcPr marL="100830" marR="100830" marT="50415" marB="50415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0</a:t>
                      </a:r>
                    </a:p>
                  </a:txBody>
                  <a:tcPr marL="100830" marR="100830" marT="50415" marB="50415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0</a:t>
                      </a:r>
                    </a:p>
                  </a:txBody>
                  <a:tcPr marL="100830" marR="100830" marT="50415" marB="50415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0</a:t>
                      </a:r>
                    </a:p>
                  </a:txBody>
                  <a:tcPr marL="100830" marR="100830" marT="50415" marB="50415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0</a:t>
                      </a:r>
                    </a:p>
                  </a:txBody>
                  <a:tcPr marL="100830" marR="100830" marT="50415" marB="50415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3294">
                <a:tc>
                  <a:txBody>
                    <a:bodyPr/>
                    <a:lstStyle/>
                    <a:p>
                      <a:r>
                        <a:rPr lang="de-DE" sz="1200" b="1" dirty="0" err="1"/>
                        <a:t>mercy</a:t>
                      </a:r>
                      <a:endParaRPr lang="de-DE" sz="1200" b="1" dirty="0"/>
                    </a:p>
                  </a:txBody>
                  <a:tcPr marL="100830" marR="100830" marT="50415" marB="5041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1.51</a:t>
                      </a:r>
                    </a:p>
                  </a:txBody>
                  <a:tcPr marL="100830" marR="100830" marT="50415" marB="50415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0</a:t>
                      </a:r>
                    </a:p>
                  </a:txBody>
                  <a:tcPr marL="100830" marR="100830" marT="50415" marB="50415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1.9</a:t>
                      </a:r>
                    </a:p>
                  </a:txBody>
                  <a:tcPr marL="100830" marR="100830" marT="50415" marB="50415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0.12</a:t>
                      </a:r>
                    </a:p>
                  </a:txBody>
                  <a:tcPr marL="100830" marR="100830" marT="50415" marB="50415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5.25</a:t>
                      </a:r>
                    </a:p>
                  </a:txBody>
                  <a:tcPr marL="100830" marR="100830" marT="50415" marB="50415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0.88</a:t>
                      </a:r>
                    </a:p>
                  </a:txBody>
                  <a:tcPr marL="100830" marR="100830" marT="50415" marB="50415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3294">
                <a:tc>
                  <a:txBody>
                    <a:bodyPr/>
                    <a:lstStyle/>
                    <a:p>
                      <a:r>
                        <a:rPr lang="de-DE" sz="1200" b="1" dirty="0" err="1"/>
                        <a:t>worser</a:t>
                      </a:r>
                      <a:endParaRPr lang="de-DE" sz="1200" b="1" dirty="0"/>
                    </a:p>
                  </a:txBody>
                  <a:tcPr marL="100830" marR="100830" marT="50415" marB="5041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1.37</a:t>
                      </a:r>
                    </a:p>
                  </a:txBody>
                  <a:tcPr marL="100830" marR="100830" marT="50415" marB="50415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0</a:t>
                      </a:r>
                    </a:p>
                  </a:txBody>
                  <a:tcPr marL="100830" marR="100830" marT="50415" marB="50415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0.11</a:t>
                      </a:r>
                    </a:p>
                  </a:txBody>
                  <a:tcPr marL="100830" marR="100830" marT="50415" marB="50415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4.15</a:t>
                      </a:r>
                    </a:p>
                  </a:txBody>
                  <a:tcPr marL="100830" marR="100830" marT="50415" marB="50415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0.25</a:t>
                      </a:r>
                    </a:p>
                  </a:txBody>
                  <a:tcPr marL="100830" marR="100830" marT="50415" marB="50415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1.95</a:t>
                      </a:r>
                    </a:p>
                  </a:txBody>
                  <a:tcPr marL="100830" marR="100830" marT="50415" marB="50415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490078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Improving vector representation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13184" y="1268760"/>
            <a:ext cx="8507288" cy="5400599"/>
          </a:xfrm>
        </p:spPr>
        <p:txBody>
          <a:bodyPr>
            <a:noAutofit/>
          </a:bodyPr>
          <a:lstStyle/>
          <a:p>
            <a:r>
              <a:rPr lang="en-US" dirty="0"/>
              <a:t>remove stop words </a:t>
            </a:r>
          </a:p>
          <a:p>
            <a:pPr lvl="1"/>
            <a:r>
              <a:rPr lang="en-US" dirty="0"/>
              <a:t>They will appear in nearly all documents, "the", "on"…</a:t>
            </a:r>
          </a:p>
          <a:p>
            <a:pPr lvl="1"/>
            <a:r>
              <a:rPr lang="en-US" dirty="0">
                <a:hlinkClick r:id="rId3"/>
              </a:rPr>
              <a:t>http://www.ranks.nl/stopwords</a:t>
            </a:r>
            <a:r>
              <a:rPr lang="en-US" dirty="0"/>
              <a:t> </a:t>
            </a:r>
          </a:p>
          <a:p>
            <a:pPr lvl="2"/>
            <a:r>
              <a:rPr lang="en-US" dirty="0"/>
              <a:t>Default (English/MySQL/Google/…) </a:t>
            </a:r>
            <a:r>
              <a:rPr lang="en-US" dirty="0" err="1"/>
              <a:t>stopwords</a:t>
            </a:r>
            <a:r>
              <a:rPr lang="en-US" dirty="0"/>
              <a:t> list</a:t>
            </a:r>
          </a:p>
          <a:p>
            <a:r>
              <a:rPr lang="en-US" dirty="0"/>
              <a:t>use stemming</a:t>
            </a:r>
          </a:p>
          <a:p>
            <a:pPr lvl="1"/>
            <a:r>
              <a:rPr lang="en-US" dirty="0"/>
              <a:t>Aims to replace variants of words by their common stem</a:t>
            </a:r>
          </a:p>
          <a:p>
            <a:pPr lvl="1"/>
            <a:r>
              <a:rPr lang="en-US" dirty="0"/>
              <a:t>e.g. "went"       "go", "stemming"      "stem", …</a:t>
            </a:r>
          </a:p>
          <a:p>
            <a:r>
              <a:rPr lang="en-US" dirty="0"/>
              <a:t>size cut-offs </a:t>
            </a:r>
          </a:p>
          <a:p>
            <a:pPr lvl="1"/>
            <a:r>
              <a:rPr lang="en-US" dirty="0"/>
              <a:t>only use top n most representative words to remove "noise" from data, e.g. use top 100 words</a:t>
            </a:r>
          </a:p>
          <a:p>
            <a:r>
              <a:rPr lang="en-US" altLang="zh-CN" dirty="0"/>
              <a:t>Detection of phrases as terms</a:t>
            </a:r>
          </a:p>
          <a:p>
            <a:pPr lvl="1"/>
            <a:r>
              <a:rPr lang="en-US" altLang="zh-CN" sz="2000" dirty="0"/>
              <a:t>More descriptive for a text than single words, e.g. "United Nations"</a:t>
            </a:r>
            <a:endParaRPr lang="en-US" dirty="0"/>
          </a:p>
          <a:p>
            <a:pPr marL="0" indent="0">
              <a:buNone/>
            </a:pPr>
            <a:endParaRPr lang="en-US" sz="4000" dirty="0"/>
          </a:p>
        </p:txBody>
      </p:sp>
      <p:sp>
        <p:nvSpPr>
          <p:cNvPr id="8" name="Pfeil nach rechts 7"/>
          <p:cNvSpPr/>
          <p:nvPr/>
        </p:nvSpPr>
        <p:spPr bwMode="auto">
          <a:xfrm>
            <a:off x="2699792" y="4149080"/>
            <a:ext cx="216024" cy="72008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9" name="Pfeil nach rechts 8"/>
          <p:cNvSpPr/>
          <p:nvPr/>
        </p:nvSpPr>
        <p:spPr bwMode="auto">
          <a:xfrm>
            <a:off x="5544108" y="4160428"/>
            <a:ext cx="216024" cy="72008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7725393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Improving vector representation (2)</a:t>
            </a:r>
            <a:endParaRPr lang="en-US" dirty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59532" y="1268760"/>
            <a:ext cx="8424936" cy="5400600"/>
          </a:xfrm>
        </p:spPr>
        <p:txBody>
          <a:bodyPr>
            <a:noAutofit/>
          </a:bodyPr>
          <a:lstStyle/>
          <a:p>
            <a:r>
              <a:rPr lang="en-US" dirty="0"/>
              <a:t>Use lexical knowledge, use more elaborate methods for feature selection</a:t>
            </a:r>
          </a:p>
          <a:p>
            <a:pPr lvl="1"/>
            <a:r>
              <a:rPr lang="en-US" dirty="0"/>
              <a:t>Remove words that are not relevant in the domain</a:t>
            </a:r>
          </a:p>
          <a:p>
            <a:r>
              <a:rPr lang="en-US" dirty="0"/>
              <a:t>Limitations</a:t>
            </a:r>
          </a:p>
          <a:p>
            <a:pPr lvl="1"/>
            <a:r>
              <a:rPr lang="en-US" dirty="0"/>
              <a:t>This method does not capture the context in which a word is used</a:t>
            </a:r>
          </a:p>
          <a:p>
            <a:pPr lvl="1"/>
            <a:r>
              <a:rPr lang="en-US" dirty="0"/>
              <a:t>Example: usage of a word in a negative context</a:t>
            </a:r>
          </a:p>
          <a:p>
            <a:pPr lvl="2"/>
            <a:r>
              <a:rPr lang="en-US" dirty="0"/>
              <a:t>"there is nothing on the menu that a vegetarian would like.."</a:t>
            </a:r>
          </a:p>
          <a:p>
            <a:pPr lvl="2"/>
            <a:r>
              <a:rPr lang="en-US" dirty="0"/>
              <a:t>The word "vegetarian" will receive a higher weight then desired</a:t>
            </a:r>
          </a:p>
          <a:p>
            <a:pPr marL="857250" lvl="2" indent="0">
              <a:buNone/>
            </a:pPr>
            <a:r>
              <a:rPr lang="en-US" dirty="0"/>
              <a:t>	 an unintended match with a user interested in vegetarian restaurants</a:t>
            </a:r>
          </a:p>
          <a:p>
            <a:pPr lvl="2"/>
            <a:endParaRPr lang="en-US" sz="3200" dirty="0"/>
          </a:p>
        </p:txBody>
      </p:sp>
      <p:sp>
        <p:nvSpPr>
          <p:cNvPr id="4" name="Pfeil nach rechts 3"/>
          <p:cNvSpPr/>
          <p:nvPr/>
        </p:nvSpPr>
        <p:spPr bwMode="auto">
          <a:xfrm>
            <a:off x="827584" y="5229200"/>
            <a:ext cx="216024" cy="175145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7922875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User Profile by KNN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395288" y="1412875"/>
                <a:ext cx="8497192" cy="4967288"/>
              </a:xfrm>
            </p:spPr>
            <p:txBody>
              <a:bodyPr/>
              <a:lstStyle/>
              <a:p>
                <a:pPr>
                  <a:spcBef>
                    <a:spcPts val="1500"/>
                  </a:spcBef>
                  <a:buClr>
                    <a:schemeClr val="bg2"/>
                  </a:buClr>
                  <a:buSzPct val="100000"/>
                  <a:tabLst>
                    <a:tab pos="1541463" algn="l"/>
                  </a:tabLst>
                </a:pPr>
                <a:r>
                  <a:rPr lang="en-US" altLang="zh-CN" dirty="0"/>
                  <a:t> A profile of </a:t>
                </a:r>
                <a:r>
                  <a:rPr lang="en-US" altLang="zh-CN" i="1" dirty="0"/>
                  <a:t>u</a:t>
                </a:r>
                <a:r>
                  <a:rPr lang="en-US" altLang="zh-CN" dirty="0"/>
                  <a:t>, denoted profile vector </a:t>
                </a:r>
                <a:r>
                  <a:rPr lang="en-US" altLang="zh-CN" i="1" dirty="0" err="1"/>
                  <a:t>x</a:t>
                </a:r>
                <a:r>
                  <a:rPr lang="en-US" altLang="zh-CN" i="1" baseline="-25000" dirty="0" err="1"/>
                  <a:t>u</a:t>
                </a:r>
                <a:r>
                  <a:rPr lang="en-US" altLang="zh-CN" dirty="0"/>
                  <a:t>, can be obtained from the contents of items </a:t>
                </a:r>
                <a:r>
                  <a:rPr lang="en-US" altLang="zh-CN" i="1" dirty="0"/>
                  <a:t>rated</a:t>
                </a:r>
                <a:r>
                  <a:rPr lang="en-US" altLang="zh-CN" dirty="0"/>
                  <a:t> by </a:t>
                </a:r>
                <a:r>
                  <a:rPr lang="en-US" altLang="zh-CN" i="1" dirty="0"/>
                  <a:t>u</a:t>
                </a:r>
                <a:r>
                  <a:rPr lang="en-US" altLang="zh-CN" dirty="0"/>
                  <a:t>, denoted </a:t>
                </a:r>
                <a:r>
                  <a:rPr lang="en-US" altLang="zh-CN" dirty="0">
                    <a:sym typeface="Symbol"/>
                  </a:rPr>
                  <a:t></a:t>
                </a:r>
                <a:r>
                  <a:rPr lang="en-US" altLang="zh-CN" i="1" baseline="-25000" dirty="0"/>
                  <a:t>u</a:t>
                </a:r>
                <a:r>
                  <a:rPr lang="en-US" altLang="zh-CN" cap="all" dirty="0"/>
                  <a:t>, </a:t>
                </a:r>
                <a:r>
                  <a:rPr lang="en-US" altLang="zh-CN" dirty="0"/>
                  <a:t>and each item </a:t>
                </a:r>
                <a:r>
                  <a:rPr lang="en-US" altLang="zh-CN" i="1" dirty="0" err="1"/>
                  <a:t>i</a:t>
                </a:r>
                <a:r>
                  <a:rPr lang="en-US" altLang="zh-CN" dirty="0"/>
                  <a:t> rated by </a:t>
                </a:r>
                <a:r>
                  <a:rPr lang="en-US" altLang="zh-CN" i="1" dirty="0"/>
                  <a:t>u</a:t>
                </a:r>
                <a:r>
                  <a:rPr lang="en-US" altLang="zh-CN" dirty="0"/>
                  <a:t>, denoted </a:t>
                </a:r>
                <a:r>
                  <a:rPr lang="en-US" altLang="zh-CN" i="1" dirty="0" err="1"/>
                  <a:t>r</a:t>
                </a:r>
                <a:r>
                  <a:rPr lang="en-US" altLang="zh-CN" i="1" baseline="-25000" dirty="0" err="1"/>
                  <a:t>ui</a:t>
                </a:r>
                <a:endParaRPr lang="en-US" altLang="zh-CN" i="1" baseline="-25000" dirty="0"/>
              </a:p>
              <a:p>
                <a:pPr marL="171450" indent="0">
                  <a:spcBef>
                    <a:spcPts val="1500"/>
                  </a:spcBef>
                  <a:buClr>
                    <a:schemeClr val="bg2"/>
                  </a:buClr>
                  <a:buSzPct val="100000"/>
                  <a:buNone/>
                  <a:tabLst>
                    <a:tab pos="1541463" algn="l"/>
                  </a:tabLst>
                </a:pPr>
                <a:r>
                  <a:rPr lang="en-US" altLang="zh-CN" baseline="-25000" dirty="0"/>
                  <a:t>			</a:t>
                </a:r>
                <a:r>
                  <a:rPr lang="en-US" altLang="zh-CN" i="1" dirty="0" err="1"/>
                  <a:t>x</a:t>
                </a:r>
                <a:r>
                  <a:rPr lang="en-US" altLang="zh-CN" i="1" baseline="-25000" dirty="0" err="1"/>
                  <a:t>u</a:t>
                </a:r>
                <a:r>
                  <a:rPr lang="en-US" altLang="zh-CN" i="1" baseline="-25000" dirty="0"/>
                  <a:t> </a:t>
                </a:r>
                <a:r>
                  <a:rPr lang="en-US" altLang="zh-CN" dirty="0"/>
                  <a:t> = </a:t>
                </a:r>
                <a:r>
                  <a:rPr lang="en-US" altLang="zh-CN" dirty="0">
                    <a:sym typeface="Symbol"/>
                  </a:rPr>
                  <a:t></a:t>
                </a:r>
                <a:r>
                  <a:rPr lang="en-US" altLang="zh-CN" i="1" baseline="-25000" dirty="0" err="1">
                    <a:sym typeface="Symbol"/>
                  </a:rPr>
                  <a:t>i</a:t>
                </a:r>
                <a:r>
                  <a:rPr lang="en-US" altLang="zh-CN" baseline="-25000" dirty="0">
                    <a:sym typeface="Symbol"/>
                  </a:rPr>
                  <a:t></a:t>
                </a:r>
                <a:r>
                  <a:rPr lang="en-US" altLang="zh-CN" i="1" baseline="-48000" dirty="0"/>
                  <a:t>u</a:t>
                </a:r>
                <a:r>
                  <a:rPr lang="en-US" altLang="zh-CN" i="1" baseline="-25000" dirty="0"/>
                  <a:t> </a:t>
                </a:r>
                <a:r>
                  <a:rPr lang="en-US" altLang="zh-CN" i="1" dirty="0" err="1"/>
                  <a:t>r</a:t>
                </a:r>
                <a:r>
                  <a:rPr lang="en-US" altLang="zh-CN" i="1" baseline="-25000" dirty="0" err="1"/>
                  <a:t>ui</a:t>
                </a:r>
                <a:r>
                  <a:rPr lang="en-US" altLang="zh-CN" i="1" baseline="-25000" dirty="0"/>
                  <a:t> </a:t>
                </a:r>
                <a:r>
                  <a:rPr lang="en-US" altLang="zh-CN" i="1" dirty="0"/>
                  <a:t>x</a:t>
                </a:r>
                <a:r>
                  <a:rPr lang="en-US" altLang="zh-CN" i="1" baseline="-25000" dirty="0"/>
                  <a:t>i</a:t>
                </a:r>
                <a:endParaRPr lang="en-US" altLang="zh-CN" b="1" baseline="-25000" dirty="0"/>
              </a:p>
              <a:p>
                <a:pPr marL="171450" indent="0">
                  <a:spcBef>
                    <a:spcPts val="2400"/>
                  </a:spcBef>
                  <a:buClr>
                    <a:schemeClr val="bg2"/>
                  </a:buClr>
                  <a:buSzPct val="100000"/>
                  <a:buNone/>
                  <a:tabLst>
                    <a:tab pos="1541463" algn="l"/>
                  </a:tabLst>
                </a:pPr>
                <a:r>
                  <a:rPr lang="en-US" altLang="zh-CN" b="0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𝑢𝑖</m:t>
                        </m:r>
                      </m:sub>
                    </m:sSub>
                  </m:oMath>
                </a14:m>
                <a:r>
                  <a:rPr lang="en-US" altLang="zh-CN" dirty="0"/>
                  <a:t> adds the </a:t>
                </a:r>
                <a:r>
                  <a:rPr lang="en-US" altLang="zh-CN" u="sng" dirty="0"/>
                  <a:t>weights</a:t>
                </a:r>
                <a:r>
                  <a:rPr lang="en-US" altLang="zh-CN" dirty="0"/>
                  <a:t> of </a:t>
                </a:r>
                <a:r>
                  <a:rPr lang="en-US" altLang="zh-CN" i="1" dirty="0"/>
                  <a:t>x</a:t>
                </a:r>
                <a:r>
                  <a:rPr lang="en-US" altLang="zh-CN" i="1" baseline="-25000" dirty="0"/>
                  <a:t>i  </a:t>
                </a:r>
                <a:r>
                  <a:rPr lang="en-US" altLang="zh-CN" dirty="0"/>
                  <a:t>to</a:t>
                </a:r>
                <a:r>
                  <a:rPr lang="en-US" altLang="zh-CN" i="1" baseline="-25000" dirty="0"/>
                  <a:t> </a:t>
                </a:r>
                <a:r>
                  <a:rPr lang="en-US" altLang="zh-CN" i="1" dirty="0" err="1"/>
                  <a:t>x</a:t>
                </a:r>
                <a:r>
                  <a:rPr lang="en-US" altLang="zh-CN" i="1" baseline="-25000" dirty="0" err="1"/>
                  <a:t>u</a:t>
                </a:r>
                <a:endParaRPr lang="en-US" altLang="zh-CN" i="1" baseline="-25000" dirty="0"/>
              </a:p>
              <a:p>
                <a:pPr marL="628650" indent="-457200">
                  <a:spcBef>
                    <a:spcPts val="2400"/>
                  </a:spcBef>
                  <a:buClr>
                    <a:schemeClr val="bg2"/>
                  </a:buClr>
                  <a:buSzPct val="100000"/>
                  <a:tabLst>
                    <a:tab pos="1541463" algn="l"/>
                  </a:tabLst>
                </a:pPr>
                <a:r>
                  <a:rPr lang="en-US" altLang="zh-CN" dirty="0"/>
                  <a:t>Then, recommend items which are highly similar to the user profile. </a:t>
                </a:r>
                <a:endParaRPr lang="en-US" altLang="zh-CN" baseline="-25000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5288" y="1412875"/>
                <a:ext cx="8497192" cy="4967288"/>
              </a:xfrm>
              <a:blipFill rotWithShape="0">
                <a:blip r:embed="rId2"/>
                <a:stretch>
                  <a:fillRect l="-1291" t="-1350" r="-18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246589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Cosine similarity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99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57200" y="1196752"/>
                <a:ext cx="8229600" cy="5544616"/>
              </a:xfrm>
            </p:spPr>
            <p:txBody>
              <a:bodyPr>
                <a:noAutofit/>
              </a:bodyPr>
              <a:lstStyle/>
              <a:p>
                <a:r>
                  <a:rPr lang="en-US" dirty="0"/>
                  <a:t>Usual similarity metric to compare vectors: Cosine similarity (angle)</a:t>
                </a:r>
              </a:p>
              <a:p>
                <a:pPr lvl="1"/>
                <a:r>
                  <a:rPr lang="en-US" dirty="0"/>
                  <a:t>Cosine similarity is calculated based on the angle between the vectors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𝑠𝑖𝑚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𝑎</m:t>
                            </m:r>
                          </m:e>
                        </m:acc>
                        <m:r>
                          <a:rPr lang="en-US" sz="2400" i="1">
                            <a:latin typeface="Cambria Math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𝑏</m:t>
                            </m:r>
                          </m:e>
                        </m:acc>
                        <m:r>
                          <a:rPr lang="en-US" sz="2400" i="1">
                            <a:latin typeface="Cambria Math"/>
                          </a:rPr>
                          <m:t> </m:t>
                        </m:r>
                      </m:e>
                    </m:d>
                    <m:r>
                      <a:rPr lang="en-US" sz="240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⃗"/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latin typeface="Cambria Math"/>
                              </a:rPr>
                              <m:t>𝑎</m:t>
                            </m:r>
                          </m:e>
                        </m:acc>
                        <m:r>
                          <a:rPr lang="en-US" sz="2400" i="1" smtClean="0">
                            <a:latin typeface="Cambria Math"/>
                            <a:ea typeface="Cambria Math"/>
                          </a:rPr>
                          <m:t>∙</m:t>
                        </m:r>
                        <m:acc>
                          <m:accPr>
                            <m:chr m:val="⃗"/>
                            <m:ctrlPr>
                              <a:rPr lang="en-US" sz="2400" i="1" smtClean="0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latin typeface="Cambria Math"/>
                                <a:ea typeface="Cambria Math"/>
                              </a:rPr>
                              <m:t>𝑏</m:t>
                            </m:r>
                          </m:e>
                        </m:acc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latin typeface="Cambria Math"/>
                                  </a:rPr>
                                  <m:t>𝑎</m:t>
                                </m:r>
                              </m:e>
                            </m:acc>
                          </m:e>
                        </m:d>
                        <m:r>
                          <a:rPr lang="en-US" sz="2400" i="1" smtClean="0">
                            <a:latin typeface="Cambria Math"/>
                            <a:ea typeface="Cambria Math"/>
                          </a:rPr>
                          <m:t>∗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latin typeface="Cambria Math"/>
                                  </a:rPr>
                                  <m:t>𝑏</m:t>
                                </m:r>
                              </m:e>
                            </m:acc>
                          </m:e>
                        </m:d>
                      </m:den>
                    </m:f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409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1196752"/>
                <a:ext cx="8229600" cy="5544616"/>
              </a:xfrm>
              <a:blipFill rotWithShape="0">
                <a:blip r:embed="rId3"/>
                <a:stretch>
                  <a:fillRect l="-741" t="-109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7744" y="4070741"/>
            <a:ext cx="4056058" cy="2718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514764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What is </a:t>
            </a:r>
            <a:r>
              <a:rPr lang="en-US" altLang="zh-CN" i="1" dirty="0"/>
              <a:t>content</a:t>
            </a:r>
            <a:r>
              <a:rPr lang="en-US" altLang="zh-CN" dirty="0"/>
              <a:t> of an </a:t>
            </a:r>
            <a:r>
              <a:rPr lang="en-US" altLang="zh-CN" i="1" dirty="0"/>
              <a:t>item</a:t>
            </a:r>
            <a:r>
              <a:rPr lang="en-US" altLang="zh-CN" dirty="0"/>
              <a:t>?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5289" y="1412875"/>
            <a:ext cx="5760888" cy="4967288"/>
          </a:xfrm>
        </p:spPr>
        <p:txBody>
          <a:bodyPr/>
          <a:lstStyle/>
          <a:p>
            <a:r>
              <a:rPr lang="en-US" altLang="zh-CN" dirty="0"/>
              <a:t>Explicit </a:t>
            </a:r>
            <a:r>
              <a:rPr lang="en-US" altLang="zh-CN" i="1" dirty="0">
                <a:solidFill>
                  <a:srgbClr val="FF0000"/>
                </a:solidFill>
              </a:rPr>
              <a:t>attributes</a:t>
            </a:r>
            <a:r>
              <a:rPr lang="en-US" altLang="zh-CN" dirty="0"/>
              <a:t> or </a:t>
            </a:r>
            <a:r>
              <a:rPr lang="en-US" altLang="zh-CN" i="1" dirty="0">
                <a:solidFill>
                  <a:srgbClr val="FF0000"/>
                </a:solidFill>
              </a:rPr>
              <a:t>characteristics </a:t>
            </a:r>
            <a:r>
              <a:rPr lang="en-US" altLang="zh-CN" sz="2000" dirty="0"/>
              <a:t>(e.g., for a movie)</a:t>
            </a:r>
          </a:p>
          <a:p>
            <a:pPr lvl="1"/>
            <a:r>
              <a:rPr lang="en-US" altLang="zh-CN" dirty="0"/>
              <a:t>Genre: Action / adventure</a:t>
            </a:r>
          </a:p>
          <a:p>
            <a:pPr lvl="1"/>
            <a:r>
              <a:rPr lang="en-US" altLang="zh-CN" dirty="0"/>
              <a:t>Feature: Bruce Willis</a:t>
            </a:r>
          </a:p>
          <a:p>
            <a:pPr lvl="1"/>
            <a:r>
              <a:rPr lang="en-US" altLang="zh-CN" dirty="0"/>
              <a:t>Year: 1995</a:t>
            </a:r>
          </a:p>
          <a:p>
            <a:pPr lvl="1"/>
            <a:endParaRPr lang="en-US" altLang="zh-CN" dirty="0"/>
          </a:p>
          <a:p>
            <a:r>
              <a:rPr lang="en-US" altLang="zh-CN" dirty="0"/>
              <a:t>Textual content </a:t>
            </a:r>
            <a:r>
              <a:rPr lang="en-US" altLang="zh-CN" sz="2000" dirty="0"/>
              <a:t>(e.g., for a book):</a:t>
            </a:r>
          </a:p>
          <a:p>
            <a:pPr lvl="1"/>
            <a:r>
              <a:rPr lang="en-US" altLang="zh-CN" dirty="0"/>
              <a:t>Title </a:t>
            </a:r>
          </a:p>
          <a:p>
            <a:pPr lvl="1"/>
            <a:r>
              <a:rPr lang="en-US" altLang="zh-CN" dirty="0"/>
              <a:t>Description </a:t>
            </a:r>
          </a:p>
          <a:p>
            <a:pPr lvl="1"/>
            <a:r>
              <a:rPr lang="en-US" altLang="zh-CN" dirty="0"/>
              <a:t>Table of content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9592" y="1412875"/>
            <a:ext cx="3305175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5777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Outline</a:t>
            </a:r>
            <a:endParaRPr lang="zh-CN" altLang="en-US" dirty="0"/>
          </a:p>
        </p:txBody>
      </p:sp>
      <p:sp>
        <p:nvSpPr>
          <p:cNvPr id="4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533400" indent="-533400" eaLnBrk="1" hangingPunct="1">
              <a:lnSpc>
                <a:spcPct val="120000"/>
              </a:lnSpc>
              <a:buNone/>
            </a:pPr>
            <a:r>
              <a:rPr lang="en-US" altLang="zh-CN" sz="3200" dirty="0">
                <a:solidFill>
                  <a:srgbClr val="5F5F5F"/>
                </a:solidFill>
              </a:rPr>
              <a:t>(1) Basic Item Profiling</a:t>
            </a:r>
          </a:p>
          <a:p>
            <a:pPr marL="533400" indent="-533400" eaLnBrk="1" hangingPunct="1">
              <a:lnSpc>
                <a:spcPct val="120000"/>
              </a:lnSpc>
              <a:buNone/>
            </a:pPr>
            <a:r>
              <a:rPr lang="en-US" altLang="zh-CN" sz="3200" b="1" dirty="0"/>
              <a:t>(2) User Profiling Learning</a:t>
            </a:r>
          </a:p>
          <a:p>
            <a:pPr marL="533400" indent="-533400" eaLnBrk="1" hangingPunct="1">
              <a:lnSpc>
                <a:spcPct val="120000"/>
              </a:lnSpc>
              <a:buNone/>
            </a:pPr>
            <a:r>
              <a:rPr lang="en-US" altLang="zh-CN" sz="3200" dirty="0">
                <a:solidFill>
                  <a:srgbClr val="5F5F5F"/>
                </a:solidFill>
              </a:rPr>
              <a:t>(3) Item Semantic Representation</a:t>
            </a:r>
          </a:p>
        </p:txBody>
      </p:sp>
    </p:spTree>
    <p:extLst>
      <p:ext uri="{BB962C8B-B14F-4D97-AF65-F5344CB8AC3E}">
        <p14:creationId xmlns:p14="http://schemas.microsoft.com/office/powerpoint/2010/main" val="39591763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User Profiling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5288" y="1412875"/>
            <a:ext cx="8424862" cy="4967288"/>
          </a:xfrm>
        </p:spPr>
        <p:txBody>
          <a:bodyPr/>
          <a:lstStyle/>
          <a:p>
            <a:r>
              <a:rPr lang="en-US" altLang="zh-CN" dirty="0"/>
              <a:t>User profile: a profile of the user’s interest is used by most recommender systems</a:t>
            </a:r>
          </a:p>
          <a:p>
            <a:r>
              <a:rPr lang="en-US" altLang="zh-CN" dirty="0"/>
              <a:t>This profile consists of two main types of information</a:t>
            </a:r>
          </a:p>
          <a:p>
            <a:pPr lvl="1"/>
            <a:r>
              <a:rPr lang="en-US" altLang="zh-CN" dirty="0"/>
              <a:t>A model of the user’s preferences, e.g., a function that (for any item) predicts the likelihood that the user is interested in that item</a:t>
            </a:r>
          </a:p>
          <a:p>
            <a:pPr lvl="1"/>
            <a:r>
              <a:rPr lang="en-US" altLang="zh-CN" dirty="0"/>
              <a:t>User’s interaction history, e.g., items viewed by a user, items purchased by a user, search queries, etc. </a:t>
            </a:r>
          </a:p>
          <a:p>
            <a:pPr lvl="2"/>
            <a:r>
              <a:rPr lang="en-US" altLang="zh-CN" sz="2400" dirty="0"/>
              <a:t>can be used as training data for a machine learning algorithm that creates a user model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8255038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1520" y="1340768"/>
            <a:ext cx="4968552" cy="4032448"/>
          </a:xfrm>
        </p:spPr>
        <p:txBody>
          <a:bodyPr/>
          <a:lstStyle/>
          <a:p>
            <a:r>
              <a:rPr lang="en-US" altLang="zh-CN" dirty="0"/>
              <a:t>“</a:t>
            </a:r>
            <a:r>
              <a:rPr lang="en-US" altLang="zh-CN" b="1" dirty="0"/>
              <a:t>manual</a:t>
            </a:r>
            <a:r>
              <a:rPr lang="en-US" altLang="zh-CN" dirty="0"/>
              <a:t>” recommendation by </a:t>
            </a:r>
            <a:r>
              <a:rPr lang="en-US" altLang="zh-CN" b="1" dirty="0"/>
              <a:t>user customization</a:t>
            </a:r>
          </a:p>
          <a:p>
            <a:pPr lvl="1"/>
            <a:r>
              <a:rPr lang="en-US" altLang="zh-CN" dirty="0"/>
              <a:t>Provide “check box” interface that lets the users construct their own profiles of interests</a:t>
            </a:r>
          </a:p>
          <a:p>
            <a:pPr lvl="1"/>
            <a:r>
              <a:rPr lang="en-US" altLang="zh-CN" dirty="0"/>
              <a:t>A simple database matching process is used to find items that meet the specified criteria and recommend these to users</a:t>
            </a:r>
            <a:endParaRPr lang="zh-CN" altLang="en-US" sz="2000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Manual User Profiling</a:t>
            </a:r>
            <a:endParaRPr lang="zh-CN" altLang="en-US" dirty="0"/>
          </a:p>
        </p:txBody>
      </p:sp>
      <p:pic>
        <p:nvPicPr>
          <p:cNvPr id="4" name="Content Placeholder 5" descr="usercustomisation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9" t="-129" r="15797"/>
          <a:stretch/>
        </p:blipFill>
        <p:spPr>
          <a:xfrm>
            <a:off x="5148064" y="1412776"/>
            <a:ext cx="3995936" cy="351492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23850" y="5366826"/>
            <a:ext cx="915026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l"/>
            </a:pPr>
            <a:r>
              <a:rPr lang="en-US" altLang="zh-CN" sz="2800" dirty="0">
                <a:solidFill>
                  <a:srgbClr val="000000"/>
                </a:solidFill>
              </a:rPr>
              <a:t>Limitations:</a:t>
            </a:r>
          </a:p>
          <a:p>
            <a:pPr marL="800100" lvl="1" indent="-342900">
              <a:buFont typeface="Wingdings" panose="05000000000000000000" pitchFamily="2" charset="2"/>
              <a:buChar char="p"/>
            </a:pPr>
            <a:r>
              <a:rPr lang="en-US" altLang="zh-CN" sz="2000" dirty="0">
                <a:solidFill>
                  <a:srgbClr val="000000"/>
                </a:solidFill>
              </a:rPr>
              <a:t>Require efforts from users</a:t>
            </a:r>
          </a:p>
          <a:p>
            <a:pPr marL="800100" lvl="1" indent="-342900">
              <a:buFont typeface="Wingdings" panose="05000000000000000000" pitchFamily="2" charset="2"/>
              <a:buChar char="p"/>
            </a:pPr>
            <a:r>
              <a:rPr lang="en-US" altLang="zh-CN" sz="2000" dirty="0">
                <a:solidFill>
                  <a:srgbClr val="000000"/>
                </a:solidFill>
              </a:rPr>
              <a:t>Cannot cope with changes in user’s interests</a:t>
            </a:r>
          </a:p>
          <a:p>
            <a:pPr marL="800100" lvl="1" indent="-342900">
              <a:buFont typeface="Wingdings" panose="05000000000000000000" pitchFamily="2" charset="2"/>
              <a:buChar char="p"/>
            </a:pPr>
            <a:r>
              <a:rPr lang="en-US" altLang="zh-CN" sz="2000" dirty="0">
                <a:solidFill>
                  <a:srgbClr val="000000"/>
                </a:solidFill>
              </a:rPr>
              <a:t>Do not provide a way to determine order among recommending items</a:t>
            </a:r>
          </a:p>
        </p:txBody>
      </p:sp>
    </p:spTree>
    <p:extLst>
      <p:ext uri="{BB962C8B-B14F-4D97-AF65-F5344CB8AC3E}">
        <p14:creationId xmlns:p14="http://schemas.microsoft.com/office/powerpoint/2010/main" val="33242407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Manual User Profiling (2)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“</a:t>
            </a:r>
            <a:r>
              <a:rPr lang="en-US" altLang="zh-CN" b="1" dirty="0"/>
              <a:t>manual</a:t>
            </a:r>
            <a:r>
              <a:rPr lang="en-US" altLang="zh-CN" dirty="0"/>
              <a:t>” recommendation by </a:t>
            </a:r>
            <a:r>
              <a:rPr lang="en-US" altLang="zh-CN" b="1" dirty="0"/>
              <a:t>predefined rules</a:t>
            </a:r>
          </a:p>
          <a:p>
            <a:pPr lvl="1"/>
            <a:r>
              <a:rPr lang="en-US" altLang="zh-CN" dirty="0"/>
              <a:t>The system has rules to recommend other products based on user history</a:t>
            </a:r>
          </a:p>
          <a:p>
            <a:pPr lvl="1"/>
            <a:r>
              <a:rPr lang="en-US" altLang="zh-CN" dirty="0"/>
              <a:t>Rule to recommend sequel to a book or movie to users who purchased the previous item in the series</a:t>
            </a:r>
          </a:p>
          <a:p>
            <a:pPr lvl="1"/>
            <a:r>
              <a:rPr lang="en-US" altLang="zh-CN" dirty="0"/>
              <a:t>Can capture common reasons for making recommendations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580201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6CEECF-629A-42DB-8022-2F919C7E3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课堂思辨：冷启动用户的解决办法？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BCE16C3-5027-4D5D-88C1-8C2B6155A8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什么是冷启动用户？</a:t>
            </a:r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你见过哪些解决办法？对推荐结果是否满意？</a:t>
            </a:r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你觉得还有哪些解决办法？</a:t>
            </a:r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endParaRPr lang="zh-CN" alt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359724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Profile Learning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Creating </a:t>
            </a:r>
            <a:r>
              <a:rPr lang="en-US" altLang="zh-CN" b="1" dirty="0"/>
              <a:t>a model of the user’s preference </a:t>
            </a:r>
            <a:r>
              <a:rPr lang="en-US" altLang="zh-CN" dirty="0"/>
              <a:t>from the user history is a form of classification learning</a:t>
            </a:r>
          </a:p>
          <a:p>
            <a:pPr lvl="1"/>
            <a:r>
              <a:rPr lang="en-US" altLang="zh-CN" dirty="0"/>
              <a:t>Input (X): an item’s profile (i.e., a set of features)</a:t>
            </a:r>
          </a:p>
          <a:p>
            <a:pPr lvl="1"/>
            <a:r>
              <a:rPr lang="en-US" altLang="zh-CN" dirty="0"/>
              <a:t>Output (Y): whether a user likes the item</a:t>
            </a:r>
          </a:p>
          <a:p>
            <a:pPr lvl="1"/>
            <a:r>
              <a:rPr lang="en-US" altLang="zh-CN" dirty="0"/>
              <a:t>Objective: to learn a classification function f such that Y = f(X), then we can predict if a user will like a given item or not</a:t>
            </a:r>
          </a:p>
          <a:p>
            <a:r>
              <a:rPr lang="en-US" altLang="zh-CN" dirty="0"/>
              <a:t>Then, a number of classification learning algorithms can be used and reviewed</a:t>
            </a:r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6204167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Profile Learning Outline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/>
              <a:t>K-Nearest Neighbors (KNN)</a:t>
            </a:r>
          </a:p>
          <a:p>
            <a:r>
              <a:rPr lang="en-US" altLang="zh-CN" dirty="0" err="1"/>
              <a:t>Rocchio</a:t>
            </a:r>
            <a:r>
              <a:rPr lang="en-US" altLang="zh-CN" dirty="0"/>
              <a:t> Algorithm</a:t>
            </a:r>
          </a:p>
          <a:p>
            <a:r>
              <a:rPr lang="en-US" altLang="zh-CN" dirty="0"/>
              <a:t>Decision Tree</a:t>
            </a:r>
          </a:p>
          <a:p>
            <a:r>
              <a:rPr lang="en-US" altLang="zh-CN" dirty="0"/>
              <a:t>Linear Classifier</a:t>
            </a:r>
          </a:p>
          <a:p>
            <a:r>
              <a:rPr lang="en-US" altLang="zh-CN" dirty="0"/>
              <a:t>Naïve Bayes</a:t>
            </a:r>
          </a:p>
        </p:txBody>
      </p:sp>
    </p:spTree>
    <p:extLst>
      <p:ext uri="{BB962C8B-B14F-4D97-AF65-F5344CB8AC3E}">
        <p14:creationId xmlns:p14="http://schemas.microsoft.com/office/powerpoint/2010/main" val="34603351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Nearest Neighbor Methods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Simple store all the training data in memory</a:t>
            </a:r>
          </a:p>
          <a:p>
            <a:r>
              <a:rPr lang="en-US" altLang="zh-CN" dirty="0"/>
              <a:t>To classify a new item, compare it to all stored items using a similarity measure and determine the top-K “nearest neighbors”</a:t>
            </a:r>
          </a:p>
          <a:p>
            <a:r>
              <a:rPr lang="en-US" altLang="zh-CN" dirty="0"/>
              <a:t>The class or numeric score of the previously unseen item can then be derived from the class or score of the nearest neighbors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673403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>
                <a:ea typeface="宋体" panose="02010600030101010101" pitchFamily="2" charset="-122"/>
              </a:rPr>
              <a:t>Euclidean Distance Metric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altLang="zh-CN" dirty="0">
              <a:ea typeface="宋体" panose="02010600030101010101" pitchFamily="2" charset="-122"/>
            </a:endParaRPr>
          </a:p>
          <a:p>
            <a:pPr eaLnBrk="1" hangingPunct="1"/>
            <a:endParaRPr lang="en-US" altLang="zh-CN" dirty="0">
              <a:ea typeface="宋体" panose="02010600030101010101" pitchFamily="2" charset="-122"/>
            </a:endParaRPr>
          </a:p>
          <a:p>
            <a:pPr eaLnBrk="1" hangingPunct="1"/>
            <a:endParaRPr lang="en-US" altLang="zh-CN" dirty="0">
              <a:ea typeface="宋体" panose="02010600030101010101" pitchFamily="2" charset="-122"/>
            </a:endParaRPr>
          </a:p>
          <a:p>
            <a:pPr eaLnBrk="1" hangingPunct="1"/>
            <a:r>
              <a:rPr lang="en-US" altLang="zh-CN" dirty="0">
                <a:ea typeface="宋体" panose="02010600030101010101" pitchFamily="2" charset="-122"/>
              </a:rPr>
              <a:t>Distance between A and B</a:t>
            </a:r>
          </a:p>
          <a:p>
            <a:pPr eaLnBrk="1" hangingPunct="1"/>
            <a:endParaRPr lang="en-US" altLang="zh-CN" dirty="0">
              <a:ea typeface="宋体" panose="02010600030101010101" pitchFamily="2" charset="-122"/>
            </a:endParaRPr>
          </a:p>
          <a:p>
            <a:pPr eaLnBrk="1" hangingPunct="1">
              <a:spcBef>
                <a:spcPts val="1800"/>
              </a:spcBef>
            </a:pPr>
            <a:r>
              <a:rPr lang="en-US" altLang="zh-CN" dirty="0">
                <a:ea typeface="宋体" panose="02010600030101010101" pitchFamily="2" charset="-122"/>
              </a:rPr>
              <a:t>Attributes which are not measured quantitatively need to be labeled by numbers representing their categories</a:t>
            </a:r>
          </a:p>
          <a:p>
            <a:pPr lvl="1" eaLnBrk="1" hangingPunct="1"/>
            <a:r>
              <a:rPr lang="en-US" altLang="zh-CN" dirty="0">
                <a:solidFill>
                  <a:srgbClr val="224043"/>
                </a:solidFill>
                <a:ea typeface="宋体" panose="02010600030101010101" pitchFamily="2" charset="-122"/>
              </a:rPr>
              <a:t>Cuisine attribute: 1=French, 2=Italian, 3=Mexican.</a:t>
            </a:r>
          </a:p>
          <a:p>
            <a:pPr lvl="1" eaLnBrk="1" hangingPunct="1"/>
            <a:endParaRPr lang="en-US" altLang="zh-CN" dirty="0">
              <a:solidFill>
                <a:srgbClr val="224043"/>
              </a:solidFill>
              <a:ea typeface="宋体" panose="02010600030101010101" pitchFamily="2" charset="-122"/>
            </a:endParaRPr>
          </a:p>
        </p:txBody>
      </p:sp>
      <p:graphicFrame>
        <p:nvGraphicFramePr>
          <p:cNvPr id="8" name="Content Placeholder 3"/>
          <p:cNvGraphicFramePr>
            <a:graphicFrameLocks noGrp="1"/>
          </p:cNvGraphicFramePr>
          <p:nvPr/>
        </p:nvGraphicFramePr>
        <p:xfrm>
          <a:off x="1940632" y="1340768"/>
          <a:ext cx="5262736" cy="1371600"/>
        </p:xfrm>
        <a:graphic>
          <a:graphicData uri="http://schemas.openxmlformats.org/drawingml/2006/table">
            <a:tbl>
              <a:tblPr/>
              <a:tblGrid>
                <a:gridCol w="13156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156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1568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1568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1475">
                <a:tc>
                  <a:txBody>
                    <a:bodyPr/>
                    <a:lstStyle>
                      <a:lvl1pPr eaLnBrk="0" hangingPunct="0">
                        <a:spcBef>
                          <a:spcPts val="300"/>
                        </a:spcBef>
                        <a:buClr>
                          <a:srgbClr val="A04DA3"/>
                        </a:buClr>
                        <a:buFont typeface="Georgia" panose="02040502050405020303" pitchFamily="18" charset="0"/>
                        <a:defRPr sz="2400">
                          <a:solidFill>
                            <a:schemeClr val="tx1"/>
                          </a:solidFill>
                          <a:latin typeface="Helvetica LT Std" pitchFamily="34" charset="0"/>
                        </a:defRPr>
                      </a:lvl1pPr>
                      <a:lvl2pPr marL="742950" indent="-285750" eaLnBrk="0" hangingPunct="0">
                        <a:spcBef>
                          <a:spcPts val="300"/>
                        </a:spcBef>
                        <a:buClr>
                          <a:schemeClr val="accent2"/>
                        </a:buClr>
                        <a:buFont typeface="Georgia" panose="02040502050405020303" pitchFamily="18" charset="0"/>
                        <a:defRPr sz="2200">
                          <a:solidFill>
                            <a:srgbClr val="292A45"/>
                          </a:solidFill>
                          <a:latin typeface="Helvetica LT Std" pitchFamily="34" charset="0"/>
                        </a:defRPr>
                      </a:lvl2pPr>
                      <a:lvl3pPr marL="1143000" indent="-228600" eaLnBrk="0" hangingPunct="0">
                        <a:spcBef>
                          <a:spcPts val="300"/>
                        </a:spcBef>
                        <a:buClr>
                          <a:schemeClr val="accent1"/>
                        </a:buClr>
                        <a:buFont typeface="Wingdings 2" panose="05020102010507070707" pitchFamily="18" charset="2"/>
                        <a:defRPr sz="2000">
                          <a:solidFill>
                            <a:srgbClr val="292A45"/>
                          </a:solidFill>
                          <a:latin typeface="Helvetica LT Std" pitchFamily="34" charset="0"/>
                        </a:defRPr>
                      </a:lvl3pPr>
                      <a:lvl4pPr marL="1600200" indent="-228600" eaLnBrk="0" hangingPunct="0">
                        <a:spcBef>
                          <a:spcPts val="300"/>
                        </a:spcBef>
                        <a:buClr>
                          <a:schemeClr val="accent1"/>
                        </a:buClr>
                        <a:buFont typeface="Wingdings 2" panose="05020102010507070707" pitchFamily="18" charset="2"/>
                        <a:defRPr sz="2000">
                          <a:solidFill>
                            <a:schemeClr val="accent1"/>
                          </a:solidFill>
                          <a:latin typeface="Helvetica LT Std" pitchFamily="34" charset="0"/>
                        </a:defRPr>
                      </a:lvl4pPr>
                      <a:lvl5pPr marL="2057400" indent="-228600" eaLnBrk="0" hangingPunct="0">
                        <a:spcBef>
                          <a:spcPts val="300"/>
                        </a:spcBef>
                        <a:buClr>
                          <a:srgbClr val="A04DA3"/>
                        </a:buClr>
                        <a:buFont typeface="Georgia" panose="02040502050405020303" pitchFamily="18" charset="0"/>
                        <a:defRPr>
                          <a:solidFill>
                            <a:srgbClr val="A04DA3"/>
                          </a:solidFill>
                          <a:latin typeface="Helvetica LT Std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rgbClr val="A04DA3"/>
                        </a:buClr>
                        <a:buFont typeface="Georgia" panose="02040502050405020303" pitchFamily="18" charset="0"/>
                        <a:defRPr>
                          <a:solidFill>
                            <a:srgbClr val="A04DA3"/>
                          </a:solidFill>
                          <a:latin typeface="Helvetica LT Std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rgbClr val="A04DA3"/>
                        </a:buClr>
                        <a:buFont typeface="Georgia" panose="02040502050405020303" pitchFamily="18" charset="0"/>
                        <a:defRPr>
                          <a:solidFill>
                            <a:srgbClr val="A04DA3"/>
                          </a:solidFill>
                          <a:latin typeface="Helvetica LT Std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rgbClr val="A04DA3"/>
                        </a:buClr>
                        <a:buFont typeface="Georgia" panose="02040502050405020303" pitchFamily="18" charset="0"/>
                        <a:defRPr>
                          <a:solidFill>
                            <a:srgbClr val="A04DA3"/>
                          </a:solidFill>
                          <a:latin typeface="Helvetica LT Std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rgbClr val="A04DA3"/>
                        </a:buClr>
                        <a:buFont typeface="Georgia" panose="02040502050405020303" pitchFamily="18" charset="0"/>
                        <a:defRPr>
                          <a:solidFill>
                            <a:srgbClr val="A04DA3"/>
                          </a:solidFill>
                          <a:latin typeface="Helvetica LT Std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+mj-lt"/>
                          <a:ea typeface="宋体" panose="02010600030101010101" pitchFamily="2" charset="-122"/>
                        </a:rPr>
                        <a:t>Item</a:t>
                      </a:r>
                    </a:p>
                  </a:txBody>
                  <a:tcPr marL="75946" marR="75946" horzOverflow="overflow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ts val="300"/>
                        </a:spcBef>
                        <a:buClr>
                          <a:srgbClr val="A04DA3"/>
                        </a:buClr>
                        <a:buFont typeface="Georgia" panose="02040502050405020303" pitchFamily="18" charset="0"/>
                        <a:defRPr sz="2400">
                          <a:solidFill>
                            <a:schemeClr val="tx1"/>
                          </a:solidFill>
                          <a:latin typeface="Helvetica LT Std" pitchFamily="34" charset="0"/>
                        </a:defRPr>
                      </a:lvl1pPr>
                      <a:lvl2pPr marL="742950" indent="-285750" eaLnBrk="0" hangingPunct="0">
                        <a:spcBef>
                          <a:spcPts val="300"/>
                        </a:spcBef>
                        <a:buClr>
                          <a:schemeClr val="accent2"/>
                        </a:buClr>
                        <a:buFont typeface="Georgia" panose="02040502050405020303" pitchFamily="18" charset="0"/>
                        <a:defRPr sz="2200">
                          <a:solidFill>
                            <a:srgbClr val="292A45"/>
                          </a:solidFill>
                          <a:latin typeface="Helvetica LT Std" pitchFamily="34" charset="0"/>
                        </a:defRPr>
                      </a:lvl2pPr>
                      <a:lvl3pPr marL="1143000" indent="-228600" eaLnBrk="0" hangingPunct="0">
                        <a:spcBef>
                          <a:spcPts val="300"/>
                        </a:spcBef>
                        <a:buClr>
                          <a:schemeClr val="accent1"/>
                        </a:buClr>
                        <a:buFont typeface="Wingdings 2" panose="05020102010507070707" pitchFamily="18" charset="2"/>
                        <a:defRPr sz="2000">
                          <a:solidFill>
                            <a:srgbClr val="292A45"/>
                          </a:solidFill>
                          <a:latin typeface="Helvetica LT Std" pitchFamily="34" charset="0"/>
                        </a:defRPr>
                      </a:lvl3pPr>
                      <a:lvl4pPr marL="1600200" indent="-228600" eaLnBrk="0" hangingPunct="0">
                        <a:spcBef>
                          <a:spcPts val="300"/>
                        </a:spcBef>
                        <a:buClr>
                          <a:schemeClr val="accent1"/>
                        </a:buClr>
                        <a:buFont typeface="Wingdings 2" panose="05020102010507070707" pitchFamily="18" charset="2"/>
                        <a:defRPr sz="2000">
                          <a:solidFill>
                            <a:schemeClr val="accent1"/>
                          </a:solidFill>
                          <a:latin typeface="Helvetica LT Std" pitchFamily="34" charset="0"/>
                        </a:defRPr>
                      </a:lvl4pPr>
                      <a:lvl5pPr marL="2057400" indent="-228600" eaLnBrk="0" hangingPunct="0">
                        <a:spcBef>
                          <a:spcPts val="300"/>
                        </a:spcBef>
                        <a:buClr>
                          <a:srgbClr val="A04DA3"/>
                        </a:buClr>
                        <a:buFont typeface="Georgia" panose="02040502050405020303" pitchFamily="18" charset="0"/>
                        <a:defRPr>
                          <a:solidFill>
                            <a:srgbClr val="A04DA3"/>
                          </a:solidFill>
                          <a:latin typeface="Helvetica LT Std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rgbClr val="A04DA3"/>
                        </a:buClr>
                        <a:buFont typeface="Georgia" panose="02040502050405020303" pitchFamily="18" charset="0"/>
                        <a:defRPr>
                          <a:solidFill>
                            <a:srgbClr val="A04DA3"/>
                          </a:solidFill>
                          <a:latin typeface="Helvetica LT Std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rgbClr val="A04DA3"/>
                        </a:buClr>
                        <a:buFont typeface="Georgia" panose="02040502050405020303" pitchFamily="18" charset="0"/>
                        <a:defRPr>
                          <a:solidFill>
                            <a:srgbClr val="A04DA3"/>
                          </a:solidFill>
                          <a:latin typeface="Helvetica LT Std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rgbClr val="A04DA3"/>
                        </a:buClr>
                        <a:buFont typeface="Georgia" panose="02040502050405020303" pitchFamily="18" charset="0"/>
                        <a:defRPr>
                          <a:solidFill>
                            <a:srgbClr val="A04DA3"/>
                          </a:solidFill>
                          <a:latin typeface="Helvetica LT Std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rgbClr val="A04DA3"/>
                        </a:buClr>
                        <a:buFont typeface="Georgia" panose="02040502050405020303" pitchFamily="18" charset="0"/>
                        <a:defRPr>
                          <a:solidFill>
                            <a:srgbClr val="A04DA3"/>
                          </a:solidFill>
                          <a:latin typeface="Helvetica LT Std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+mj-lt"/>
                          <a:ea typeface="宋体" panose="02010600030101010101" pitchFamily="2" charset="-122"/>
                        </a:rPr>
                        <a:t>Attr</a:t>
                      </a:r>
                      <a:r>
                        <a:rPr kumimoji="0" lang="en-US" altLang="zh-CN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+mj-lt"/>
                          <a:ea typeface="宋体" panose="02010600030101010101" pitchFamily="2" charset="-122"/>
                        </a:rPr>
                        <a:t>. X</a:t>
                      </a:r>
                    </a:p>
                  </a:txBody>
                  <a:tcPr marL="75946" marR="75946" horzOverflow="overflow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ts val="300"/>
                        </a:spcBef>
                        <a:buClr>
                          <a:srgbClr val="A04DA3"/>
                        </a:buClr>
                        <a:buFont typeface="Georgia" panose="02040502050405020303" pitchFamily="18" charset="0"/>
                        <a:defRPr sz="2400">
                          <a:solidFill>
                            <a:schemeClr val="tx1"/>
                          </a:solidFill>
                          <a:latin typeface="Helvetica LT Std" pitchFamily="34" charset="0"/>
                        </a:defRPr>
                      </a:lvl1pPr>
                      <a:lvl2pPr marL="742950" indent="-285750" eaLnBrk="0" hangingPunct="0">
                        <a:spcBef>
                          <a:spcPts val="300"/>
                        </a:spcBef>
                        <a:buClr>
                          <a:schemeClr val="accent2"/>
                        </a:buClr>
                        <a:buFont typeface="Georgia" panose="02040502050405020303" pitchFamily="18" charset="0"/>
                        <a:defRPr sz="2200">
                          <a:solidFill>
                            <a:srgbClr val="292A45"/>
                          </a:solidFill>
                          <a:latin typeface="Helvetica LT Std" pitchFamily="34" charset="0"/>
                        </a:defRPr>
                      </a:lvl2pPr>
                      <a:lvl3pPr marL="1143000" indent="-228600" eaLnBrk="0" hangingPunct="0">
                        <a:spcBef>
                          <a:spcPts val="300"/>
                        </a:spcBef>
                        <a:buClr>
                          <a:schemeClr val="accent1"/>
                        </a:buClr>
                        <a:buFont typeface="Wingdings 2" panose="05020102010507070707" pitchFamily="18" charset="2"/>
                        <a:defRPr sz="2000">
                          <a:solidFill>
                            <a:srgbClr val="292A45"/>
                          </a:solidFill>
                          <a:latin typeface="Helvetica LT Std" pitchFamily="34" charset="0"/>
                        </a:defRPr>
                      </a:lvl3pPr>
                      <a:lvl4pPr marL="1600200" indent="-228600" eaLnBrk="0" hangingPunct="0">
                        <a:spcBef>
                          <a:spcPts val="300"/>
                        </a:spcBef>
                        <a:buClr>
                          <a:schemeClr val="accent1"/>
                        </a:buClr>
                        <a:buFont typeface="Wingdings 2" panose="05020102010507070707" pitchFamily="18" charset="2"/>
                        <a:defRPr sz="2000">
                          <a:solidFill>
                            <a:schemeClr val="accent1"/>
                          </a:solidFill>
                          <a:latin typeface="Helvetica LT Std" pitchFamily="34" charset="0"/>
                        </a:defRPr>
                      </a:lvl4pPr>
                      <a:lvl5pPr marL="2057400" indent="-228600" eaLnBrk="0" hangingPunct="0">
                        <a:spcBef>
                          <a:spcPts val="300"/>
                        </a:spcBef>
                        <a:buClr>
                          <a:srgbClr val="A04DA3"/>
                        </a:buClr>
                        <a:buFont typeface="Georgia" panose="02040502050405020303" pitchFamily="18" charset="0"/>
                        <a:defRPr>
                          <a:solidFill>
                            <a:srgbClr val="A04DA3"/>
                          </a:solidFill>
                          <a:latin typeface="Helvetica LT Std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rgbClr val="A04DA3"/>
                        </a:buClr>
                        <a:buFont typeface="Georgia" panose="02040502050405020303" pitchFamily="18" charset="0"/>
                        <a:defRPr>
                          <a:solidFill>
                            <a:srgbClr val="A04DA3"/>
                          </a:solidFill>
                          <a:latin typeface="Helvetica LT Std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rgbClr val="A04DA3"/>
                        </a:buClr>
                        <a:buFont typeface="Georgia" panose="02040502050405020303" pitchFamily="18" charset="0"/>
                        <a:defRPr>
                          <a:solidFill>
                            <a:srgbClr val="A04DA3"/>
                          </a:solidFill>
                          <a:latin typeface="Helvetica LT Std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rgbClr val="A04DA3"/>
                        </a:buClr>
                        <a:buFont typeface="Georgia" panose="02040502050405020303" pitchFamily="18" charset="0"/>
                        <a:defRPr>
                          <a:solidFill>
                            <a:srgbClr val="A04DA3"/>
                          </a:solidFill>
                          <a:latin typeface="Helvetica LT Std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rgbClr val="A04DA3"/>
                        </a:buClr>
                        <a:buFont typeface="Georgia" panose="02040502050405020303" pitchFamily="18" charset="0"/>
                        <a:defRPr>
                          <a:solidFill>
                            <a:srgbClr val="A04DA3"/>
                          </a:solidFill>
                          <a:latin typeface="Helvetica LT Std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+mj-lt"/>
                          <a:ea typeface="宋体" panose="02010600030101010101" pitchFamily="2" charset="-122"/>
                        </a:rPr>
                        <a:t>Attr</a:t>
                      </a:r>
                      <a:r>
                        <a:rPr kumimoji="0" lang="en-US" altLang="zh-CN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+mj-lt"/>
                          <a:ea typeface="宋体" panose="02010600030101010101" pitchFamily="2" charset="-122"/>
                        </a:rPr>
                        <a:t>. Y</a:t>
                      </a:r>
                    </a:p>
                  </a:txBody>
                  <a:tcPr marL="75946" marR="75946" horzOverflow="overflow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ts val="300"/>
                        </a:spcBef>
                        <a:buClr>
                          <a:srgbClr val="A04DA3"/>
                        </a:buClr>
                        <a:buFont typeface="Georgia" panose="02040502050405020303" pitchFamily="18" charset="0"/>
                        <a:defRPr sz="2400">
                          <a:solidFill>
                            <a:schemeClr val="tx1"/>
                          </a:solidFill>
                          <a:latin typeface="Helvetica LT Std" pitchFamily="34" charset="0"/>
                        </a:defRPr>
                      </a:lvl1pPr>
                      <a:lvl2pPr marL="742950" indent="-285750" eaLnBrk="0" hangingPunct="0">
                        <a:spcBef>
                          <a:spcPts val="300"/>
                        </a:spcBef>
                        <a:buClr>
                          <a:schemeClr val="accent2"/>
                        </a:buClr>
                        <a:buFont typeface="Georgia" panose="02040502050405020303" pitchFamily="18" charset="0"/>
                        <a:defRPr sz="2200">
                          <a:solidFill>
                            <a:srgbClr val="292A45"/>
                          </a:solidFill>
                          <a:latin typeface="Helvetica LT Std" pitchFamily="34" charset="0"/>
                        </a:defRPr>
                      </a:lvl2pPr>
                      <a:lvl3pPr marL="1143000" indent="-228600" eaLnBrk="0" hangingPunct="0">
                        <a:spcBef>
                          <a:spcPts val="300"/>
                        </a:spcBef>
                        <a:buClr>
                          <a:schemeClr val="accent1"/>
                        </a:buClr>
                        <a:buFont typeface="Wingdings 2" panose="05020102010507070707" pitchFamily="18" charset="2"/>
                        <a:defRPr sz="2000">
                          <a:solidFill>
                            <a:srgbClr val="292A45"/>
                          </a:solidFill>
                          <a:latin typeface="Helvetica LT Std" pitchFamily="34" charset="0"/>
                        </a:defRPr>
                      </a:lvl3pPr>
                      <a:lvl4pPr marL="1600200" indent="-228600" eaLnBrk="0" hangingPunct="0">
                        <a:spcBef>
                          <a:spcPts val="300"/>
                        </a:spcBef>
                        <a:buClr>
                          <a:schemeClr val="accent1"/>
                        </a:buClr>
                        <a:buFont typeface="Wingdings 2" panose="05020102010507070707" pitchFamily="18" charset="2"/>
                        <a:defRPr sz="2000">
                          <a:solidFill>
                            <a:schemeClr val="accent1"/>
                          </a:solidFill>
                          <a:latin typeface="Helvetica LT Std" pitchFamily="34" charset="0"/>
                        </a:defRPr>
                      </a:lvl4pPr>
                      <a:lvl5pPr marL="2057400" indent="-228600" eaLnBrk="0" hangingPunct="0">
                        <a:spcBef>
                          <a:spcPts val="300"/>
                        </a:spcBef>
                        <a:buClr>
                          <a:srgbClr val="A04DA3"/>
                        </a:buClr>
                        <a:buFont typeface="Georgia" panose="02040502050405020303" pitchFamily="18" charset="0"/>
                        <a:defRPr>
                          <a:solidFill>
                            <a:srgbClr val="A04DA3"/>
                          </a:solidFill>
                          <a:latin typeface="Helvetica LT Std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rgbClr val="A04DA3"/>
                        </a:buClr>
                        <a:buFont typeface="Georgia" panose="02040502050405020303" pitchFamily="18" charset="0"/>
                        <a:defRPr>
                          <a:solidFill>
                            <a:srgbClr val="A04DA3"/>
                          </a:solidFill>
                          <a:latin typeface="Helvetica LT Std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rgbClr val="A04DA3"/>
                        </a:buClr>
                        <a:buFont typeface="Georgia" panose="02040502050405020303" pitchFamily="18" charset="0"/>
                        <a:defRPr>
                          <a:solidFill>
                            <a:srgbClr val="A04DA3"/>
                          </a:solidFill>
                          <a:latin typeface="Helvetica LT Std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rgbClr val="A04DA3"/>
                        </a:buClr>
                        <a:buFont typeface="Georgia" panose="02040502050405020303" pitchFamily="18" charset="0"/>
                        <a:defRPr>
                          <a:solidFill>
                            <a:srgbClr val="A04DA3"/>
                          </a:solidFill>
                          <a:latin typeface="Helvetica LT Std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rgbClr val="A04DA3"/>
                        </a:buClr>
                        <a:buFont typeface="Georgia" panose="02040502050405020303" pitchFamily="18" charset="0"/>
                        <a:defRPr>
                          <a:solidFill>
                            <a:srgbClr val="A04DA3"/>
                          </a:solidFill>
                          <a:latin typeface="Helvetica LT Std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+mj-lt"/>
                          <a:ea typeface="宋体" panose="02010600030101010101" pitchFamily="2" charset="-122"/>
                        </a:rPr>
                        <a:t>Attr</a:t>
                      </a:r>
                      <a:r>
                        <a:rPr kumimoji="0" lang="en-US" altLang="zh-CN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+mj-lt"/>
                          <a:ea typeface="宋体" panose="02010600030101010101" pitchFamily="2" charset="-122"/>
                        </a:rPr>
                        <a:t>. Z</a:t>
                      </a:r>
                    </a:p>
                  </a:txBody>
                  <a:tcPr marL="75946" marR="75946" horzOverflow="overflow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>
                      <a:lvl1pPr eaLnBrk="0" hangingPunct="0">
                        <a:spcBef>
                          <a:spcPts val="300"/>
                        </a:spcBef>
                        <a:buClr>
                          <a:srgbClr val="A04DA3"/>
                        </a:buClr>
                        <a:buFont typeface="Georgia" panose="02040502050405020303" pitchFamily="18" charset="0"/>
                        <a:defRPr sz="2400">
                          <a:solidFill>
                            <a:schemeClr val="tx1"/>
                          </a:solidFill>
                          <a:latin typeface="Helvetica LT Std" pitchFamily="34" charset="0"/>
                        </a:defRPr>
                      </a:lvl1pPr>
                      <a:lvl2pPr marL="742950" indent="-285750" eaLnBrk="0" hangingPunct="0">
                        <a:spcBef>
                          <a:spcPts val="300"/>
                        </a:spcBef>
                        <a:buClr>
                          <a:schemeClr val="accent2"/>
                        </a:buClr>
                        <a:buFont typeface="Georgia" panose="02040502050405020303" pitchFamily="18" charset="0"/>
                        <a:defRPr sz="2200">
                          <a:solidFill>
                            <a:srgbClr val="292A45"/>
                          </a:solidFill>
                          <a:latin typeface="Helvetica LT Std" pitchFamily="34" charset="0"/>
                        </a:defRPr>
                      </a:lvl2pPr>
                      <a:lvl3pPr marL="1143000" indent="-228600" eaLnBrk="0" hangingPunct="0">
                        <a:spcBef>
                          <a:spcPts val="300"/>
                        </a:spcBef>
                        <a:buClr>
                          <a:schemeClr val="accent1"/>
                        </a:buClr>
                        <a:buFont typeface="Wingdings 2" panose="05020102010507070707" pitchFamily="18" charset="2"/>
                        <a:defRPr sz="2000">
                          <a:solidFill>
                            <a:srgbClr val="292A45"/>
                          </a:solidFill>
                          <a:latin typeface="Helvetica LT Std" pitchFamily="34" charset="0"/>
                        </a:defRPr>
                      </a:lvl3pPr>
                      <a:lvl4pPr marL="1600200" indent="-228600" eaLnBrk="0" hangingPunct="0">
                        <a:spcBef>
                          <a:spcPts val="300"/>
                        </a:spcBef>
                        <a:buClr>
                          <a:schemeClr val="accent1"/>
                        </a:buClr>
                        <a:buFont typeface="Wingdings 2" panose="05020102010507070707" pitchFamily="18" charset="2"/>
                        <a:defRPr sz="2000">
                          <a:solidFill>
                            <a:schemeClr val="accent1"/>
                          </a:solidFill>
                          <a:latin typeface="Helvetica LT Std" pitchFamily="34" charset="0"/>
                        </a:defRPr>
                      </a:lvl4pPr>
                      <a:lvl5pPr marL="2057400" indent="-228600" eaLnBrk="0" hangingPunct="0">
                        <a:spcBef>
                          <a:spcPts val="300"/>
                        </a:spcBef>
                        <a:buClr>
                          <a:srgbClr val="A04DA3"/>
                        </a:buClr>
                        <a:buFont typeface="Georgia" panose="02040502050405020303" pitchFamily="18" charset="0"/>
                        <a:defRPr>
                          <a:solidFill>
                            <a:srgbClr val="A04DA3"/>
                          </a:solidFill>
                          <a:latin typeface="Helvetica LT Std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rgbClr val="A04DA3"/>
                        </a:buClr>
                        <a:buFont typeface="Georgia" panose="02040502050405020303" pitchFamily="18" charset="0"/>
                        <a:defRPr>
                          <a:solidFill>
                            <a:srgbClr val="A04DA3"/>
                          </a:solidFill>
                          <a:latin typeface="Helvetica LT Std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rgbClr val="A04DA3"/>
                        </a:buClr>
                        <a:buFont typeface="Georgia" panose="02040502050405020303" pitchFamily="18" charset="0"/>
                        <a:defRPr>
                          <a:solidFill>
                            <a:srgbClr val="A04DA3"/>
                          </a:solidFill>
                          <a:latin typeface="Helvetica LT Std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rgbClr val="A04DA3"/>
                        </a:buClr>
                        <a:buFont typeface="Georgia" panose="02040502050405020303" pitchFamily="18" charset="0"/>
                        <a:defRPr>
                          <a:solidFill>
                            <a:srgbClr val="A04DA3"/>
                          </a:solidFill>
                          <a:latin typeface="Helvetica LT Std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rgbClr val="A04DA3"/>
                        </a:buClr>
                        <a:buFont typeface="Georgia" panose="02040502050405020303" pitchFamily="18" charset="0"/>
                        <a:defRPr>
                          <a:solidFill>
                            <a:srgbClr val="A04DA3"/>
                          </a:solidFill>
                          <a:latin typeface="Helvetica LT Std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+mj-lt"/>
                          <a:ea typeface="宋体" panose="02010600030101010101" pitchFamily="2" charset="-122"/>
                        </a:rPr>
                        <a:t>A</a:t>
                      </a:r>
                    </a:p>
                  </a:txBody>
                  <a:tcPr marL="75946" marR="75946" horzOverflow="overflow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ts val="300"/>
                        </a:spcBef>
                        <a:buClr>
                          <a:srgbClr val="A04DA3"/>
                        </a:buClr>
                        <a:buFont typeface="Georgia" panose="02040502050405020303" pitchFamily="18" charset="0"/>
                        <a:defRPr sz="2400">
                          <a:solidFill>
                            <a:schemeClr val="tx1"/>
                          </a:solidFill>
                          <a:latin typeface="Helvetica LT Std" pitchFamily="34" charset="0"/>
                        </a:defRPr>
                      </a:lvl1pPr>
                      <a:lvl2pPr marL="742950" indent="-285750" eaLnBrk="0" hangingPunct="0">
                        <a:spcBef>
                          <a:spcPts val="300"/>
                        </a:spcBef>
                        <a:buClr>
                          <a:schemeClr val="accent2"/>
                        </a:buClr>
                        <a:buFont typeface="Georgia" panose="02040502050405020303" pitchFamily="18" charset="0"/>
                        <a:defRPr sz="2200">
                          <a:solidFill>
                            <a:srgbClr val="292A45"/>
                          </a:solidFill>
                          <a:latin typeface="Helvetica LT Std" pitchFamily="34" charset="0"/>
                        </a:defRPr>
                      </a:lvl2pPr>
                      <a:lvl3pPr marL="1143000" indent="-228600" eaLnBrk="0" hangingPunct="0">
                        <a:spcBef>
                          <a:spcPts val="300"/>
                        </a:spcBef>
                        <a:buClr>
                          <a:schemeClr val="accent1"/>
                        </a:buClr>
                        <a:buFont typeface="Wingdings 2" panose="05020102010507070707" pitchFamily="18" charset="2"/>
                        <a:defRPr sz="2000">
                          <a:solidFill>
                            <a:srgbClr val="292A45"/>
                          </a:solidFill>
                          <a:latin typeface="Helvetica LT Std" pitchFamily="34" charset="0"/>
                        </a:defRPr>
                      </a:lvl3pPr>
                      <a:lvl4pPr marL="1600200" indent="-228600" eaLnBrk="0" hangingPunct="0">
                        <a:spcBef>
                          <a:spcPts val="300"/>
                        </a:spcBef>
                        <a:buClr>
                          <a:schemeClr val="accent1"/>
                        </a:buClr>
                        <a:buFont typeface="Wingdings 2" panose="05020102010507070707" pitchFamily="18" charset="2"/>
                        <a:defRPr sz="2000">
                          <a:solidFill>
                            <a:schemeClr val="accent1"/>
                          </a:solidFill>
                          <a:latin typeface="Helvetica LT Std" pitchFamily="34" charset="0"/>
                        </a:defRPr>
                      </a:lvl4pPr>
                      <a:lvl5pPr marL="2057400" indent="-228600" eaLnBrk="0" hangingPunct="0">
                        <a:spcBef>
                          <a:spcPts val="300"/>
                        </a:spcBef>
                        <a:buClr>
                          <a:srgbClr val="A04DA3"/>
                        </a:buClr>
                        <a:buFont typeface="Georgia" panose="02040502050405020303" pitchFamily="18" charset="0"/>
                        <a:defRPr>
                          <a:solidFill>
                            <a:srgbClr val="A04DA3"/>
                          </a:solidFill>
                          <a:latin typeface="Helvetica LT Std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rgbClr val="A04DA3"/>
                        </a:buClr>
                        <a:buFont typeface="Georgia" panose="02040502050405020303" pitchFamily="18" charset="0"/>
                        <a:defRPr>
                          <a:solidFill>
                            <a:srgbClr val="A04DA3"/>
                          </a:solidFill>
                          <a:latin typeface="Helvetica LT Std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rgbClr val="A04DA3"/>
                        </a:buClr>
                        <a:buFont typeface="Georgia" panose="02040502050405020303" pitchFamily="18" charset="0"/>
                        <a:defRPr>
                          <a:solidFill>
                            <a:srgbClr val="A04DA3"/>
                          </a:solidFill>
                          <a:latin typeface="Helvetica LT Std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rgbClr val="A04DA3"/>
                        </a:buClr>
                        <a:buFont typeface="Georgia" panose="02040502050405020303" pitchFamily="18" charset="0"/>
                        <a:defRPr>
                          <a:solidFill>
                            <a:srgbClr val="A04DA3"/>
                          </a:solidFill>
                          <a:latin typeface="Helvetica LT Std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rgbClr val="A04DA3"/>
                        </a:buClr>
                        <a:buFont typeface="Georgia" panose="02040502050405020303" pitchFamily="18" charset="0"/>
                        <a:defRPr>
                          <a:solidFill>
                            <a:srgbClr val="A04DA3"/>
                          </a:solidFill>
                          <a:latin typeface="Helvetica LT Std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lt"/>
                          <a:ea typeface="宋体" panose="02010600030101010101" pitchFamily="2" charset="-122"/>
                        </a:rPr>
                        <a:t>X</a:t>
                      </a:r>
                      <a:r>
                        <a:rPr kumimoji="0" lang="en-US" altLang="zh-CN" sz="2400" b="0" i="0" u="none" strike="noStrike" cap="none" normalizeH="0" baseline="-2500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lt"/>
                          <a:ea typeface="宋体" panose="02010600030101010101" pitchFamily="2" charset="-122"/>
                        </a:rPr>
                        <a:t>A</a:t>
                      </a:r>
                    </a:p>
                  </a:txBody>
                  <a:tcPr marL="75946" marR="75946" horzOverflow="overflow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ts val="300"/>
                        </a:spcBef>
                        <a:buClr>
                          <a:srgbClr val="A04DA3"/>
                        </a:buClr>
                        <a:buFont typeface="Georgia" panose="02040502050405020303" pitchFamily="18" charset="0"/>
                        <a:defRPr sz="2400">
                          <a:solidFill>
                            <a:schemeClr val="tx1"/>
                          </a:solidFill>
                          <a:latin typeface="Helvetica LT Std" pitchFamily="34" charset="0"/>
                        </a:defRPr>
                      </a:lvl1pPr>
                      <a:lvl2pPr marL="742950" indent="-285750" eaLnBrk="0" hangingPunct="0">
                        <a:spcBef>
                          <a:spcPts val="300"/>
                        </a:spcBef>
                        <a:buClr>
                          <a:schemeClr val="accent2"/>
                        </a:buClr>
                        <a:buFont typeface="Georgia" panose="02040502050405020303" pitchFamily="18" charset="0"/>
                        <a:defRPr sz="2200">
                          <a:solidFill>
                            <a:srgbClr val="292A45"/>
                          </a:solidFill>
                          <a:latin typeface="Helvetica LT Std" pitchFamily="34" charset="0"/>
                        </a:defRPr>
                      </a:lvl2pPr>
                      <a:lvl3pPr marL="1143000" indent="-228600" eaLnBrk="0" hangingPunct="0">
                        <a:spcBef>
                          <a:spcPts val="300"/>
                        </a:spcBef>
                        <a:buClr>
                          <a:schemeClr val="accent1"/>
                        </a:buClr>
                        <a:buFont typeface="Wingdings 2" panose="05020102010507070707" pitchFamily="18" charset="2"/>
                        <a:defRPr sz="2000">
                          <a:solidFill>
                            <a:srgbClr val="292A45"/>
                          </a:solidFill>
                          <a:latin typeface="Helvetica LT Std" pitchFamily="34" charset="0"/>
                        </a:defRPr>
                      </a:lvl3pPr>
                      <a:lvl4pPr marL="1600200" indent="-228600" eaLnBrk="0" hangingPunct="0">
                        <a:spcBef>
                          <a:spcPts val="300"/>
                        </a:spcBef>
                        <a:buClr>
                          <a:schemeClr val="accent1"/>
                        </a:buClr>
                        <a:buFont typeface="Wingdings 2" panose="05020102010507070707" pitchFamily="18" charset="2"/>
                        <a:defRPr sz="2000">
                          <a:solidFill>
                            <a:schemeClr val="accent1"/>
                          </a:solidFill>
                          <a:latin typeface="Helvetica LT Std" pitchFamily="34" charset="0"/>
                        </a:defRPr>
                      </a:lvl4pPr>
                      <a:lvl5pPr marL="2057400" indent="-228600" eaLnBrk="0" hangingPunct="0">
                        <a:spcBef>
                          <a:spcPts val="300"/>
                        </a:spcBef>
                        <a:buClr>
                          <a:srgbClr val="A04DA3"/>
                        </a:buClr>
                        <a:buFont typeface="Georgia" panose="02040502050405020303" pitchFamily="18" charset="0"/>
                        <a:defRPr>
                          <a:solidFill>
                            <a:srgbClr val="A04DA3"/>
                          </a:solidFill>
                          <a:latin typeface="Helvetica LT Std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rgbClr val="A04DA3"/>
                        </a:buClr>
                        <a:buFont typeface="Georgia" panose="02040502050405020303" pitchFamily="18" charset="0"/>
                        <a:defRPr>
                          <a:solidFill>
                            <a:srgbClr val="A04DA3"/>
                          </a:solidFill>
                          <a:latin typeface="Helvetica LT Std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rgbClr val="A04DA3"/>
                        </a:buClr>
                        <a:buFont typeface="Georgia" panose="02040502050405020303" pitchFamily="18" charset="0"/>
                        <a:defRPr>
                          <a:solidFill>
                            <a:srgbClr val="A04DA3"/>
                          </a:solidFill>
                          <a:latin typeface="Helvetica LT Std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rgbClr val="A04DA3"/>
                        </a:buClr>
                        <a:buFont typeface="Georgia" panose="02040502050405020303" pitchFamily="18" charset="0"/>
                        <a:defRPr>
                          <a:solidFill>
                            <a:srgbClr val="A04DA3"/>
                          </a:solidFill>
                          <a:latin typeface="Helvetica LT Std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rgbClr val="A04DA3"/>
                        </a:buClr>
                        <a:buFont typeface="Georgia" panose="02040502050405020303" pitchFamily="18" charset="0"/>
                        <a:defRPr>
                          <a:solidFill>
                            <a:srgbClr val="A04DA3"/>
                          </a:solidFill>
                          <a:latin typeface="Helvetica LT Std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lt"/>
                          <a:ea typeface="宋体" panose="02010600030101010101" pitchFamily="2" charset="-122"/>
                        </a:rPr>
                        <a:t>Y</a:t>
                      </a:r>
                      <a:r>
                        <a:rPr kumimoji="0" lang="en-US" altLang="zh-CN" sz="2400" b="0" i="0" u="none" strike="noStrike" cap="none" normalizeH="0" baseline="-2500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lt"/>
                          <a:ea typeface="宋体" panose="02010600030101010101" pitchFamily="2" charset="-122"/>
                        </a:rPr>
                        <a:t>A</a:t>
                      </a:r>
                      <a:endParaRPr kumimoji="0" lang="en-US" altLang="zh-CN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j-lt"/>
                        <a:ea typeface="宋体" panose="02010600030101010101" pitchFamily="2" charset="-122"/>
                      </a:endParaRPr>
                    </a:p>
                  </a:txBody>
                  <a:tcPr marL="75946" marR="75946" horzOverflow="overflow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ts val="300"/>
                        </a:spcBef>
                        <a:buClr>
                          <a:srgbClr val="A04DA3"/>
                        </a:buClr>
                        <a:buFont typeface="Georgia" panose="02040502050405020303" pitchFamily="18" charset="0"/>
                        <a:defRPr sz="2400">
                          <a:solidFill>
                            <a:schemeClr val="tx1"/>
                          </a:solidFill>
                          <a:latin typeface="Helvetica LT Std" pitchFamily="34" charset="0"/>
                        </a:defRPr>
                      </a:lvl1pPr>
                      <a:lvl2pPr marL="742950" indent="-285750" eaLnBrk="0" hangingPunct="0">
                        <a:spcBef>
                          <a:spcPts val="300"/>
                        </a:spcBef>
                        <a:buClr>
                          <a:schemeClr val="accent2"/>
                        </a:buClr>
                        <a:buFont typeface="Georgia" panose="02040502050405020303" pitchFamily="18" charset="0"/>
                        <a:defRPr sz="2200">
                          <a:solidFill>
                            <a:srgbClr val="292A45"/>
                          </a:solidFill>
                          <a:latin typeface="Helvetica LT Std" pitchFamily="34" charset="0"/>
                        </a:defRPr>
                      </a:lvl2pPr>
                      <a:lvl3pPr marL="1143000" indent="-228600" eaLnBrk="0" hangingPunct="0">
                        <a:spcBef>
                          <a:spcPts val="300"/>
                        </a:spcBef>
                        <a:buClr>
                          <a:schemeClr val="accent1"/>
                        </a:buClr>
                        <a:buFont typeface="Wingdings 2" panose="05020102010507070707" pitchFamily="18" charset="2"/>
                        <a:defRPr sz="2000">
                          <a:solidFill>
                            <a:srgbClr val="292A45"/>
                          </a:solidFill>
                          <a:latin typeface="Helvetica LT Std" pitchFamily="34" charset="0"/>
                        </a:defRPr>
                      </a:lvl3pPr>
                      <a:lvl4pPr marL="1600200" indent="-228600" eaLnBrk="0" hangingPunct="0">
                        <a:spcBef>
                          <a:spcPts val="300"/>
                        </a:spcBef>
                        <a:buClr>
                          <a:schemeClr val="accent1"/>
                        </a:buClr>
                        <a:buFont typeface="Wingdings 2" panose="05020102010507070707" pitchFamily="18" charset="2"/>
                        <a:defRPr sz="2000">
                          <a:solidFill>
                            <a:schemeClr val="accent1"/>
                          </a:solidFill>
                          <a:latin typeface="Helvetica LT Std" pitchFamily="34" charset="0"/>
                        </a:defRPr>
                      </a:lvl4pPr>
                      <a:lvl5pPr marL="2057400" indent="-228600" eaLnBrk="0" hangingPunct="0">
                        <a:spcBef>
                          <a:spcPts val="300"/>
                        </a:spcBef>
                        <a:buClr>
                          <a:srgbClr val="A04DA3"/>
                        </a:buClr>
                        <a:buFont typeface="Georgia" panose="02040502050405020303" pitchFamily="18" charset="0"/>
                        <a:defRPr>
                          <a:solidFill>
                            <a:srgbClr val="A04DA3"/>
                          </a:solidFill>
                          <a:latin typeface="Helvetica LT Std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rgbClr val="A04DA3"/>
                        </a:buClr>
                        <a:buFont typeface="Georgia" panose="02040502050405020303" pitchFamily="18" charset="0"/>
                        <a:defRPr>
                          <a:solidFill>
                            <a:srgbClr val="A04DA3"/>
                          </a:solidFill>
                          <a:latin typeface="Helvetica LT Std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rgbClr val="A04DA3"/>
                        </a:buClr>
                        <a:buFont typeface="Georgia" panose="02040502050405020303" pitchFamily="18" charset="0"/>
                        <a:defRPr>
                          <a:solidFill>
                            <a:srgbClr val="A04DA3"/>
                          </a:solidFill>
                          <a:latin typeface="Helvetica LT Std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rgbClr val="A04DA3"/>
                        </a:buClr>
                        <a:buFont typeface="Georgia" panose="02040502050405020303" pitchFamily="18" charset="0"/>
                        <a:defRPr>
                          <a:solidFill>
                            <a:srgbClr val="A04DA3"/>
                          </a:solidFill>
                          <a:latin typeface="Helvetica LT Std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rgbClr val="A04DA3"/>
                        </a:buClr>
                        <a:buFont typeface="Georgia" panose="02040502050405020303" pitchFamily="18" charset="0"/>
                        <a:defRPr>
                          <a:solidFill>
                            <a:srgbClr val="A04DA3"/>
                          </a:solidFill>
                          <a:latin typeface="Helvetica LT Std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lt"/>
                          <a:ea typeface="宋体" panose="02010600030101010101" pitchFamily="2" charset="-122"/>
                        </a:rPr>
                        <a:t>Z</a:t>
                      </a:r>
                      <a:r>
                        <a:rPr kumimoji="0" lang="en-US" altLang="zh-CN" sz="2400" b="0" i="0" u="none" strike="noStrike" cap="none" normalizeH="0" baseline="-2500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lt"/>
                          <a:ea typeface="宋体" panose="02010600030101010101" pitchFamily="2" charset="-122"/>
                        </a:rPr>
                        <a:t>A</a:t>
                      </a:r>
                      <a:endParaRPr kumimoji="0" lang="en-US" altLang="zh-CN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j-lt"/>
                        <a:ea typeface="宋体" panose="02010600030101010101" pitchFamily="2" charset="-122"/>
                      </a:endParaRPr>
                    </a:p>
                  </a:txBody>
                  <a:tcPr marL="75946" marR="75946" horzOverflow="overflow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>
                      <a:lvl1pPr eaLnBrk="0" hangingPunct="0">
                        <a:spcBef>
                          <a:spcPts val="300"/>
                        </a:spcBef>
                        <a:buClr>
                          <a:srgbClr val="A04DA3"/>
                        </a:buClr>
                        <a:buFont typeface="Georgia" panose="02040502050405020303" pitchFamily="18" charset="0"/>
                        <a:defRPr sz="2400">
                          <a:solidFill>
                            <a:schemeClr val="tx1"/>
                          </a:solidFill>
                          <a:latin typeface="Helvetica LT Std" pitchFamily="34" charset="0"/>
                        </a:defRPr>
                      </a:lvl1pPr>
                      <a:lvl2pPr marL="742950" indent="-285750" eaLnBrk="0" hangingPunct="0">
                        <a:spcBef>
                          <a:spcPts val="300"/>
                        </a:spcBef>
                        <a:buClr>
                          <a:schemeClr val="accent2"/>
                        </a:buClr>
                        <a:buFont typeface="Georgia" panose="02040502050405020303" pitchFamily="18" charset="0"/>
                        <a:defRPr sz="2200">
                          <a:solidFill>
                            <a:srgbClr val="292A45"/>
                          </a:solidFill>
                          <a:latin typeface="Helvetica LT Std" pitchFamily="34" charset="0"/>
                        </a:defRPr>
                      </a:lvl2pPr>
                      <a:lvl3pPr marL="1143000" indent="-228600" eaLnBrk="0" hangingPunct="0">
                        <a:spcBef>
                          <a:spcPts val="300"/>
                        </a:spcBef>
                        <a:buClr>
                          <a:schemeClr val="accent1"/>
                        </a:buClr>
                        <a:buFont typeface="Wingdings 2" panose="05020102010507070707" pitchFamily="18" charset="2"/>
                        <a:defRPr sz="2000">
                          <a:solidFill>
                            <a:srgbClr val="292A45"/>
                          </a:solidFill>
                          <a:latin typeface="Helvetica LT Std" pitchFamily="34" charset="0"/>
                        </a:defRPr>
                      </a:lvl3pPr>
                      <a:lvl4pPr marL="1600200" indent="-228600" eaLnBrk="0" hangingPunct="0">
                        <a:spcBef>
                          <a:spcPts val="300"/>
                        </a:spcBef>
                        <a:buClr>
                          <a:schemeClr val="accent1"/>
                        </a:buClr>
                        <a:buFont typeface="Wingdings 2" panose="05020102010507070707" pitchFamily="18" charset="2"/>
                        <a:defRPr sz="2000">
                          <a:solidFill>
                            <a:schemeClr val="accent1"/>
                          </a:solidFill>
                          <a:latin typeface="Helvetica LT Std" pitchFamily="34" charset="0"/>
                        </a:defRPr>
                      </a:lvl4pPr>
                      <a:lvl5pPr marL="2057400" indent="-228600" eaLnBrk="0" hangingPunct="0">
                        <a:spcBef>
                          <a:spcPts val="300"/>
                        </a:spcBef>
                        <a:buClr>
                          <a:srgbClr val="A04DA3"/>
                        </a:buClr>
                        <a:buFont typeface="Georgia" panose="02040502050405020303" pitchFamily="18" charset="0"/>
                        <a:defRPr>
                          <a:solidFill>
                            <a:srgbClr val="A04DA3"/>
                          </a:solidFill>
                          <a:latin typeface="Helvetica LT Std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rgbClr val="A04DA3"/>
                        </a:buClr>
                        <a:buFont typeface="Georgia" panose="02040502050405020303" pitchFamily="18" charset="0"/>
                        <a:defRPr>
                          <a:solidFill>
                            <a:srgbClr val="A04DA3"/>
                          </a:solidFill>
                          <a:latin typeface="Helvetica LT Std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rgbClr val="A04DA3"/>
                        </a:buClr>
                        <a:buFont typeface="Georgia" panose="02040502050405020303" pitchFamily="18" charset="0"/>
                        <a:defRPr>
                          <a:solidFill>
                            <a:srgbClr val="A04DA3"/>
                          </a:solidFill>
                          <a:latin typeface="Helvetica LT Std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rgbClr val="A04DA3"/>
                        </a:buClr>
                        <a:buFont typeface="Georgia" panose="02040502050405020303" pitchFamily="18" charset="0"/>
                        <a:defRPr>
                          <a:solidFill>
                            <a:srgbClr val="A04DA3"/>
                          </a:solidFill>
                          <a:latin typeface="Helvetica LT Std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rgbClr val="A04DA3"/>
                        </a:buClr>
                        <a:buFont typeface="Georgia" panose="02040502050405020303" pitchFamily="18" charset="0"/>
                        <a:defRPr>
                          <a:solidFill>
                            <a:srgbClr val="A04DA3"/>
                          </a:solidFill>
                          <a:latin typeface="Helvetica LT Std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+mj-lt"/>
                          <a:ea typeface="宋体" panose="02010600030101010101" pitchFamily="2" charset="-122"/>
                        </a:rPr>
                        <a:t>B</a:t>
                      </a:r>
                    </a:p>
                  </a:txBody>
                  <a:tcPr marL="75946" marR="75946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ts val="300"/>
                        </a:spcBef>
                        <a:buClr>
                          <a:srgbClr val="A04DA3"/>
                        </a:buClr>
                        <a:buFont typeface="Georgia" panose="02040502050405020303" pitchFamily="18" charset="0"/>
                        <a:defRPr sz="2400">
                          <a:solidFill>
                            <a:schemeClr val="tx1"/>
                          </a:solidFill>
                          <a:latin typeface="Helvetica LT Std" pitchFamily="34" charset="0"/>
                        </a:defRPr>
                      </a:lvl1pPr>
                      <a:lvl2pPr marL="742950" indent="-285750" eaLnBrk="0" hangingPunct="0">
                        <a:spcBef>
                          <a:spcPts val="300"/>
                        </a:spcBef>
                        <a:buClr>
                          <a:schemeClr val="accent2"/>
                        </a:buClr>
                        <a:buFont typeface="Georgia" panose="02040502050405020303" pitchFamily="18" charset="0"/>
                        <a:defRPr sz="2200">
                          <a:solidFill>
                            <a:srgbClr val="292A45"/>
                          </a:solidFill>
                          <a:latin typeface="Helvetica LT Std" pitchFamily="34" charset="0"/>
                        </a:defRPr>
                      </a:lvl2pPr>
                      <a:lvl3pPr marL="1143000" indent="-228600" eaLnBrk="0" hangingPunct="0">
                        <a:spcBef>
                          <a:spcPts val="300"/>
                        </a:spcBef>
                        <a:buClr>
                          <a:schemeClr val="accent1"/>
                        </a:buClr>
                        <a:buFont typeface="Wingdings 2" panose="05020102010507070707" pitchFamily="18" charset="2"/>
                        <a:defRPr sz="2000">
                          <a:solidFill>
                            <a:srgbClr val="292A45"/>
                          </a:solidFill>
                          <a:latin typeface="Helvetica LT Std" pitchFamily="34" charset="0"/>
                        </a:defRPr>
                      </a:lvl3pPr>
                      <a:lvl4pPr marL="1600200" indent="-228600" eaLnBrk="0" hangingPunct="0">
                        <a:spcBef>
                          <a:spcPts val="300"/>
                        </a:spcBef>
                        <a:buClr>
                          <a:schemeClr val="accent1"/>
                        </a:buClr>
                        <a:buFont typeface="Wingdings 2" panose="05020102010507070707" pitchFamily="18" charset="2"/>
                        <a:defRPr sz="2000">
                          <a:solidFill>
                            <a:schemeClr val="accent1"/>
                          </a:solidFill>
                          <a:latin typeface="Helvetica LT Std" pitchFamily="34" charset="0"/>
                        </a:defRPr>
                      </a:lvl4pPr>
                      <a:lvl5pPr marL="2057400" indent="-228600" eaLnBrk="0" hangingPunct="0">
                        <a:spcBef>
                          <a:spcPts val="300"/>
                        </a:spcBef>
                        <a:buClr>
                          <a:srgbClr val="A04DA3"/>
                        </a:buClr>
                        <a:buFont typeface="Georgia" panose="02040502050405020303" pitchFamily="18" charset="0"/>
                        <a:defRPr>
                          <a:solidFill>
                            <a:srgbClr val="A04DA3"/>
                          </a:solidFill>
                          <a:latin typeface="Helvetica LT Std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rgbClr val="A04DA3"/>
                        </a:buClr>
                        <a:buFont typeface="Georgia" panose="02040502050405020303" pitchFamily="18" charset="0"/>
                        <a:defRPr>
                          <a:solidFill>
                            <a:srgbClr val="A04DA3"/>
                          </a:solidFill>
                          <a:latin typeface="Helvetica LT Std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rgbClr val="A04DA3"/>
                        </a:buClr>
                        <a:buFont typeface="Georgia" panose="02040502050405020303" pitchFamily="18" charset="0"/>
                        <a:defRPr>
                          <a:solidFill>
                            <a:srgbClr val="A04DA3"/>
                          </a:solidFill>
                          <a:latin typeface="Helvetica LT Std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rgbClr val="A04DA3"/>
                        </a:buClr>
                        <a:buFont typeface="Georgia" panose="02040502050405020303" pitchFamily="18" charset="0"/>
                        <a:defRPr>
                          <a:solidFill>
                            <a:srgbClr val="A04DA3"/>
                          </a:solidFill>
                          <a:latin typeface="Helvetica LT Std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rgbClr val="A04DA3"/>
                        </a:buClr>
                        <a:buFont typeface="Georgia" panose="02040502050405020303" pitchFamily="18" charset="0"/>
                        <a:defRPr>
                          <a:solidFill>
                            <a:srgbClr val="A04DA3"/>
                          </a:solidFill>
                          <a:latin typeface="Helvetica LT Std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lt"/>
                          <a:ea typeface="宋体" panose="02010600030101010101" pitchFamily="2" charset="-122"/>
                        </a:rPr>
                        <a:t>X</a:t>
                      </a:r>
                      <a:r>
                        <a:rPr kumimoji="0" lang="en-US" altLang="zh-CN" sz="2400" b="0" i="0" u="none" strike="noStrike" cap="none" normalizeH="0" baseline="-2500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lt"/>
                          <a:ea typeface="宋体" panose="02010600030101010101" pitchFamily="2" charset="-122"/>
                        </a:rPr>
                        <a:t>B</a:t>
                      </a:r>
                      <a:endParaRPr kumimoji="0" lang="en-US" altLang="zh-CN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j-lt"/>
                        <a:ea typeface="宋体" panose="02010600030101010101" pitchFamily="2" charset="-122"/>
                      </a:endParaRPr>
                    </a:p>
                  </a:txBody>
                  <a:tcPr marL="75946" marR="75946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ts val="300"/>
                        </a:spcBef>
                        <a:buClr>
                          <a:srgbClr val="A04DA3"/>
                        </a:buClr>
                        <a:buFont typeface="Georgia" panose="02040502050405020303" pitchFamily="18" charset="0"/>
                        <a:defRPr sz="2400">
                          <a:solidFill>
                            <a:schemeClr val="tx1"/>
                          </a:solidFill>
                          <a:latin typeface="Helvetica LT Std" pitchFamily="34" charset="0"/>
                        </a:defRPr>
                      </a:lvl1pPr>
                      <a:lvl2pPr marL="742950" indent="-285750" eaLnBrk="0" hangingPunct="0">
                        <a:spcBef>
                          <a:spcPts val="300"/>
                        </a:spcBef>
                        <a:buClr>
                          <a:schemeClr val="accent2"/>
                        </a:buClr>
                        <a:buFont typeface="Georgia" panose="02040502050405020303" pitchFamily="18" charset="0"/>
                        <a:defRPr sz="2200">
                          <a:solidFill>
                            <a:srgbClr val="292A45"/>
                          </a:solidFill>
                          <a:latin typeface="Helvetica LT Std" pitchFamily="34" charset="0"/>
                        </a:defRPr>
                      </a:lvl2pPr>
                      <a:lvl3pPr marL="1143000" indent="-228600" eaLnBrk="0" hangingPunct="0">
                        <a:spcBef>
                          <a:spcPts val="300"/>
                        </a:spcBef>
                        <a:buClr>
                          <a:schemeClr val="accent1"/>
                        </a:buClr>
                        <a:buFont typeface="Wingdings 2" panose="05020102010507070707" pitchFamily="18" charset="2"/>
                        <a:defRPr sz="2000">
                          <a:solidFill>
                            <a:srgbClr val="292A45"/>
                          </a:solidFill>
                          <a:latin typeface="Helvetica LT Std" pitchFamily="34" charset="0"/>
                        </a:defRPr>
                      </a:lvl3pPr>
                      <a:lvl4pPr marL="1600200" indent="-228600" eaLnBrk="0" hangingPunct="0">
                        <a:spcBef>
                          <a:spcPts val="300"/>
                        </a:spcBef>
                        <a:buClr>
                          <a:schemeClr val="accent1"/>
                        </a:buClr>
                        <a:buFont typeface="Wingdings 2" panose="05020102010507070707" pitchFamily="18" charset="2"/>
                        <a:defRPr sz="2000">
                          <a:solidFill>
                            <a:schemeClr val="accent1"/>
                          </a:solidFill>
                          <a:latin typeface="Helvetica LT Std" pitchFamily="34" charset="0"/>
                        </a:defRPr>
                      </a:lvl4pPr>
                      <a:lvl5pPr marL="2057400" indent="-228600" eaLnBrk="0" hangingPunct="0">
                        <a:spcBef>
                          <a:spcPts val="300"/>
                        </a:spcBef>
                        <a:buClr>
                          <a:srgbClr val="A04DA3"/>
                        </a:buClr>
                        <a:buFont typeface="Georgia" panose="02040502050405020303" pitchFamily="18" charset="0"/>
                        <a:defRPr>
                          <a:solidFill>
                            <a:srgbClr val="A04DA3"/>
                          </a:solidFill>
                          <a:latin typeface="Helvetica LT Std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rgbClr val="A04DA3"/>
                        </a:buClr>
                        <a:buFont typeface="Georgia" panose="02040502050405020303" pitchFamily="18" charset="0"/>
                        <a:defRPr>
                          <a:solidFill>
                            <a:srgbClr val="A04DA3"/>
                          </a:solidFill>
                          <a:latin typeface="Helvetica LT Std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rgbClr val="A04DA3"/>
                        </a:buClr>
                        <a:buFont typeface="Georgia" panose="02040502050405020303" pitchFamily="18" charset="0"/>
                        <a:defRPr>
                          <a:solidFill>
                            <a:srgbClr val="A04DA3"/>
                          </a:solidFill>
                          <a:latin typeface="Helvetica LT Std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rgbClr val="A04DA3"/>
                        </a:buClr>
                        <a:buFont typeface="Georgia" panose="02040502050405020303" pitchFamily="18" charset="0"/>
                        <a:defRPr>
                          <a:solidFill>
                            <a:srgbClr val="A04DA3"/>
                          </a:solidFill>
                          <a:latin typeface="Helvetica LT Std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rgbClr val="A04DA3"/>
                        </a:buClr>
                        <a:buFont typeface="Georgia" panose="02040502050405020303" pitchFamily="18" charset="0"/>
                        <a:defRPr>
                          <a:solidFill>
                            <a:srgbClr val="A04DA3"/>
                          </a:solidFill>
                          <a:latin typeface="Helvetica LT Std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lt"/>
                          <a:ea typeface="宋体" panose="02010600030101010101" pitchFamily="2" charset="-122"/>
                        </a:rPr>
                        <a:t>Y</a:t>
                      </a:r>
                      <a:r>
                        <a:rPr kumimoji="0" lang="en-US" altLang="zh-CN" sz="2400" b="0" i="0" u="none" strike="noStrike" cap="none" normalizeH="0" baseline="-2500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lt"/>
                          <a:ea typeface="宋体" panose="02010600030101010101" pitchFamily="2" charset="-122"/>
                        </a:rPr>
                        <a:t>B</a:t>
                      </a:r>
                      <a:endParaRPr kumimoji="0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j-lt"/>
                        <a:ea typeface="宋体" panose="02010600030101010101" pitchFamily="2" charset="-122"/>
                      </a:endParaRPr>
                    </a:p>
                  </a:txBody>
                  <a:tcPr marL="75946" marR="75946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ts val="300"/>
                        </a:spcBef>
                        <a:buClr>
                          <a:srgbClr val="A04DA3"/>
                        </a:buClr>
                        <a:buFont typeface="Georgia" panose="02040502050405020303" pitchFamily="18" charset="0"/>
                        <a:defRPr sz="2400">
                          <a:solidFill>
                            <a:schemeClr val="tx1"/>
                          </a:solidFill>
                          <a:latin typeface="Helvetica LT Std" pitchFamily="34" charset="0"/>
                        </a:defRPr>
                      </a:lvl1pPr>
                      <a:lvl2pPr marL="742950" indent="-285750" eaLnBrk="0" hangingPunct="0">
                        <a:spcBef>
                          <a:spcPts val="300"/>
                        </a:spcBef>
                        <a:buClr>
                          <a:schemeClr val="accent2"/>
                        </a:buClr>
                        <a:buFont typeface="Georgia" panose="02040502050405020303" pitchFamily="18" charset="0"/>
                        <a:defRPr sz="2200">
                          <a:solidFill>
                            <a:srgbClr val="292A45"/>
                          </a:solidFill>
                          <a:latin typeface="Helvetica LT Std" pitchFamily="34" charset="0"/>
                        </a:defRPr>
                      </a:lvl2pPr>
                      <a:lvl3pPr marL="1143000" indent="-228600" eaLnBrk="0" hangingPunct="0">
                        <a:spcBef>
                          <a:spcPts val="300"/>
                        </a:spcBef>
                        <a:buClr>
                          <a:schemeClr val="accent1"/>
                        </a:buClr>
                        <a:buFont typeface="Wingdings 2" panose="05020102010507070707" pitchFamily="18" charset="2"/>
                        <a:defRPr sz="2000">
                          <a:solidFill>
                            <a:srgbClr val="292A45"/>
                          </a:solidFill>
                          <a:latin typeface="Helvetica LT Std" pitchFamily="34" charset="0"/>
                        </a:defRPr>
                      </a:lvl3pPr>
                      <a:lvl4pPr marL="1600200" indent="-228600" eaLnBrk="0" hangingPunct="0">
                        <a:spcBef>
                          <a:spcPts val="300"/>
                        </a:spcBef>
                        <a:buClr>
                          <a:schemeClr val="accent1"/>
                        </a:buClr>
                        <a:buFont typeface="Wingdings 2" panose="05020102010507070707" pitchFamily="18" charset="2"/>
                        <a:defRPr sz="2000">
                          <a:solidFill>
                            <a:schemeClr val="accent1"/>
                          </a:solidFill>
                          <a:latin typeface="Helvetica LT Std" pitchFamily="34" charset="0"/>
                        </a:defRPr>
                      </a:lvl4pPr>
                      <a:lvl5pPr marL="2057400" indent="-228600" eaLnBrk="0" hangingPunct="0">
                        <a:spcBef>
                          <a:spcPts val="300"/>
                        </a:spcBef>
                        <a:buClr>
                          <a:srgbClr val="A04DA3"/>
                        </a:buClr>
                        <a:buFont typeface="Georgia" panose="02040502050405020303" pitchFamily="18" charset="0"/>
                        <a:defRPr>
                          <a:solidFill>
                            <a:srgbClr val="A04DA3"/>
                          </a:solidFill>
                          <a:latin typeface="Helvetica LT Std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rgbClr val="A04DA3"/>
                        </a:buClr>
                        <a:buFont typeface="Georgia" panose="02040502050405020303" pitchFamily="18" charset="0"/>
                        <a:defRPr>
                          <a:solidFill>
                            <a:srgbClr val="A04DA3"/>
                          </a:solidFill>
                          <a:latin typeface="Helvetica LT Std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rgbClr val="A04DA3"/>
                        </a:buClr>
                        <a:buFont typeface="Georgia" panose="02040502050405020303" pitchFamily="18" charset="0"/>
                        <a:defRPr>
                          <a:solidFill>
                            <a:srgbClr val="A04DA3"/>
                          </a:solidFill>
                          <a:latin typeface="Helvetica LT Std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rgbClr val="A04DA3"/>
                        </a:buClr>
                        <a:buFont typeface="Georgia" panose="02040502050405020303" pitchFamily="18" charset="0"/>
                        <a:defRPr>
                          <a:solidFill>
                            <a:srgbClr val="A04DA3"/>
                          </a:solidFill>
                          <a:latin typeface="Helvetica LT Std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rgbClr val="A04DA3"/>
                        </a:buClr>
                        <a:buFont typeface="Georgia" panose="02040502050405020303" pitchFamily="18" charset="0"/>
                        <a:defRPr>
                          <a:solidFill>
                            <a:srgbClr val="A04DA3"/>
                          </a:solidFill>
                          <a:latin typeface="Helvetica LT Std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lt"/>
                          <a:ea typeface="宋体" panose="02010600030101010101" pitchFamily="2" charset="-122"/>
                        </a:rPr>
                        <a:t>Z</a:t>
                      </a:r>
                      <a:r>
                        <a:rPr kumimoji="0" lang="en-US" altLang="zh-CN" sz="2400" b="0" i="0" u="none" strike="noStrike" cap="none" normalizeH="0" baseline="-2500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lt"/>
                          <a:ea typeface="宋体" panose="02010600030101010101" pitchFamily="2" charset="-122"/>
                        </a:rPr>
                        <a:t>B</a:t>
                      </a:r>
                      <a:endParaRPr kumimoji="0" lang="en-US" altLang="zh-CN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j-lt"/>
                        <a:ea typeface="宋体" panose="02010600030101010101" pitchFamily="2" charset="-122"/>
                      </a:endParaRPr>
                    </a:p>
                  </a:txBody>
                  <a:tcPr marL="75946" marR="75946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050" name="Object 2"/>
          <p:cNvGraphicFramePr>
            <a:graphicFrameLocks noChangeAspect="1"/>
          </p:cNvGraphicFramePr>
          <p:nvPr/>
        </p:nvGraphicFramePr>
        <p:xfrm>
          <a:off x="1797731" y="3501008"/>
          <a:ext cx="5548538" cy="5720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2" name="Equation" r:id="rId3" imgW="2831760" imgH="291960" progId="Equation.3">
                  <p:embed/>
                </p:oleObj>
              </mc:Choice>
              <mc:Fallback>
                <p:oleObj name="Equation" r:id="rId3" imgW="2831760" imgH="291960" progId="Equation.3">
                  <p:embed/>
                  <p:pic>
                    <p:nvPicPr>
                      <p:cNvPr id="205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97731" y="3501008"/>
                        <a:ext cx="5548538" cy="57209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8455412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Cosine similarity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99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57200" y="1196752"/>
                <a:ext cx="8229600" cy="5544616"/>
              </a:xfrm>
            </p:spPr>
            <p:txBody>
              <a:bodyPr>
                <a:noAutofit/>
              </a:bodyPr>
              <a:lstStyle/>
              <a:p>
                <a:r>
                  <a:rPr lang="en-US" dirty="0"/>
                  <a:t>Usual similarity metric to compare vectors: Cosine similarity (angle)</a:t>
                </a:r>
              </a:p>
              <a:p>
                <a:pPr lvl="1"/>
                <a:r>
                  <a:rPr lang="en-US" dirty="0"/>
                  <a:t>Cosine similarity is calculated based on the angle between the vectors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𝑠𝑖𝑚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𝑎</m:t>
                            </m:r>
                          </m:e>
                        </m:acc>
                        <m:r>
                          <a:rPr lang="en-US" sz="2400" i="1">
                            <a:latin typeface="Cambria Math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𝑏</m:t>
                            </m:r>
                          </m:e>
                        </m:acc>
                        <m:r>
                          <a:rPr lang="en-US" sz="2400" i="1">
                            <a:latin typeface="Cambria Math"/>
                          </a:rPr>
                          <m:t> </m:t>
                        </m:r>
                      </m:e>
                    </m:d>
                    <m:r>
                      <a:rPr lang="en-US" sz="240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⃗"/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latin typeface="Cambria Math"/>
                              </a:rPr>
                              <m:t>𝑎</m:t>
                            </m:r>
                          </m:e>
                        </m:acc>
                        <m:r>
                          <a:rPr lang="en-US" sz="2400" i="1" smtClean="0">
                            <a:latin typeface="Cambria Math"/>
                            <a:ea typeface="Cambria Math"/>
                          </a:rPr>
                          <m:t>∙</m:t>
                        </m:r>
                        <m:acc>
                          <m:accPr>
                            <m:chr m:val="⃗"/>
                            <m:ctrlPr>
                              <a:rPr lang="en-US" sz="2400" i="1" smtClean="0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latin typeface="Cambria Math"/>
                                <a:ea typeface="Cambria Math"/>
                              </a:rPr>
                              <m:t>𝑏</m:t>
                            </m:r>
                          </m:e>
                        </m:acc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latin typeface="Cambria Math"/>
                                  </a:rPr>
                                  <m:t>𝑎</m:t>
                                </m:r>
                              </m:e>
                            </m:acc>
                          </m:e>
                        </m:d>
                        <m:r>
                          <a:rPr lang="en-US" sz="2400" i="1" smtClean="0">
                            <a:latin typeface="Cambria Math"/>
                            <a:ea typeface="Cambria Math"/>
                          </a:rPr>
                          <m:t>∗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latin typeface="Cambria Math"/>
                                  </a:rPr>
                                  <m:t>𝑏</m:t>
                                </m:r>
                              </m:e>
                            </m:acc>
                          </m:e>
                        </m:d>
                      </m:den>
                    </m:f>
                  </m:oMath>
                </a14:m>
                <a:endParaRPr lang="en-US" sz="2400" dirty="0"/>
              </a:p>
              <a:p>
                <a:r>
                  <a:rPr lang="en-US" dirty="0"/>
                  <a:t>Adjusted cosine similarity</a:t>
                </a:r>
              </a:p>
              <a:p>
                <a:pPr lvl="1"/>
                <a:r>
                  <a:rPr lang="en-US" b="0" dirty="0"/>
                  <a:t>take average user ratings into account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/>
                              </a:rPr>
                              <m:t>𝑟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b="0" dirty="0"/>
                  <a:t>), transform the original ratings</a:t>
                </a:r>
              </a:p>
              <a:p>
                <a:pPr lvl="1"/>
                <a:r>
                  <a:rPr lang="en-US" b="0" dirty="0"/>
                  <a:t>U: set of users who have rated both items a and b</a:t>
                </a:r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𝑠𝑖𝑚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𝑎</m:t>
                            </m:r>
                          </m:e>
                        </m:acc>
                        <m:r>
                          <a:rPr lang="en-US" b="0" i="1" smtClean="0">
                            <a:latin typeface="Cambria Math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𝑏</m:t>
                            </m:r>
                          </m:e>
                        </m:acc>
                        <m:r>
                          <a:rPr lang="en-US" b="0" i="1" smtClean="0">
                            <a:latin typeface="Cambria Math"/>
                          </a:rPr>
                          <m:t> 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sup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b="0" i="1" smtClean="0">
                                <a:latin typeface="Cambria Math"/>
                              </a:rPr>
                              <m:t>𝑢</m:t>
                            </m:r>
                            <m:r>
                              <a:rPr lang="en-US" b="0" i="1" smtClean="0">
                                <a:latin typeface="Cambria Math"/>
                                <a:ea typeface="Cambria Math"/>
                              </a:rPr>
                              <m:t>∈</m:t>
                            </m:r>
                            <m:r>
                              <a:rPr lang="en-US" b="0" i="1" smtClean="0">
                                <a:latin typeface="Cambria Math"/>
                                <a:ea typeface="Cambria Math"/>
                              </a:rPr>
                              <m:t>𝑈</m:t>
                            </m:r>
                          </m:sub>
                          <m:sup/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𝑢</m:t>
                                    </m:r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,</m:t>
                                    </m:r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𝑎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latin typeface="Cambria Math"/>
                                          </a:rPr>
                                          <m:t>𝑟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𝑢</m:t>
                                    </m:r>
                                  </m:sub>
                                </m:sSub>
                              </m:e>
                            </m:d>
                          </m:e>
                        </m:nary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/>
                                  </a:rPr>
                                  <m:t>𝑢</m:t>
                                </m:r>
                                <m:r>
                                  <a:rPr lang="en-US" b="0" i="1" smtClean="0">
                                    <a:latin typeface="Cambria Math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latin typeface="Cambria Math"/>
                                  </a:rPr>
                                  <m:t>𝑏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𝑟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latin typeface="Cambria Math"/>
                                  </a:rPr>
                                  <m:t>𝑢</m:t>
                                </m:r>
                              </m:sub>
                            </m:sSub>
                          </m:e>
                        </m:d>
                      </m:num>
                      <m:den>
                        <m:rad>
                          <m:radPr>
                            <m:deg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nary>
                              <m:naryPr>
                                <m:chr m:val="∑"/>
                                <m:supHide m:val="on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/>
                                  </a:rPr>
                                  <m:t>𝑢</m:t>
                                </m:r>
                                <m:r>
                                  <a:rPr lang="en-US" b="0" i="1" smtClean="0">
                                    <a:latin typeface="Cambria Math"/>
                                    <a:ea typeface="Cambria Math"/>
                                  </a:rPr>
                                  <m:t>∈</m:t>
                                </m:r>
                                <m:r>
                                  <a:rPr lang="en-US" b="0" i="1" smtClean="0">
                                    <a:latin typeface="Cambria Math"/>
                                    <a:ea typeface="Cambria Math"/>
                                  </a:rPr>
                                  <m:t>𝑈</m:t>
                                </m:r>
                              </m:sub>
                              <m:sup/>
                              <m:e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 smtClean="0">
                                                <a:latin typeface="Cambria Math"/>
                                              </a:rPr>
                                              <m:t>𝑟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/>
                                              </a:rPr>
                                              <m:t>𝑢</m:t>
                                            </m:r>
                                            <m:r>
                                              <a:rPr lang="en-US" b="0" i="1" smtClean="0">
                                                <a:latin typeface="Cambria Math"/>
                                              </a:rPr>
                                              <m:t>,</m:t>
                                            </m:r>
                                            <m:r>
                                              <a:rPr lang="en-US" b="0" i="1" smtClean="0">
                                                <a:latin typeface="Cambria Math"/>
                                              </a:rPr>
                                              <m:t>𝑎</m:t>
                                            </m:r>
                                          </m:sub>
                                        </m:sSub>
                                        <m:r>
                                          <a:rPr lang="en-US" b="0" i="1" smtClean="0">
                                            <a:latin typeface="Cambria Math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acc>
                                              <m:accPr>
                                                <m:chr m:val="̅"/>
                                                <m:ctrlP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en-US" b="0" i="1" smtClean="0">
                                                    <a:latin typeface="Cambria Math"/>
                                                  </a:rPr>
                                                  <m:t>𝑟</m:t>
                                                </m:r>
                                              </m:e>
                                            </m:acc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/>
                                              </a:rPr>
                                              <m:t>𝑢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nary>
                          </m:e>
                        </m:rad>
                        <m:rad>
                          <m:radPr>
                            <m:deg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nary>
                              <m:naryPr>
                                <m:chr m:val="∑"/>
                                <m:supHide m:val="on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/>
                                  </a:rPr>
                                  <m:t>𝑢</m:t>
                                </m:r>
                                <m:r>
                                  <a:rPr lang="en-US" b="0" i="1" smtClean="0">
                                    <a:latin typeface="Cambria Math"/>
                                    <a:ea typeface="Cambria Math"/>
                                  </a:rPr>
                                  <m:t>∈</m:t>
                                </m:r>
                                <m:r>
                                  <a:rPr lang="en-US" b="0" i="1" smtClean="0">
                                    <a:latin typeface="Cambria Math"/>
                                    <a:ea typeface="Cambria Math"/>
                                  </a:rPr>
                                  <m:t>𝑈</m:t>
                                </m:r>
                              </m:sub>
                              <m:sup/>
                              <m:e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 smtClean="0">
                                                <a:latin typeface="Cambria Math"/>
                                              </a:rPr>
                                              <m:t>𝑟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/>
                                              </a:rPr>
                                              <m:t>𝑢</m:t>
                                            </m:r>
                                            <m:r>
                                              <a:rPr lang="en-US" b="0" i="1" smtClean="0">
                                                <a:latin typeface="Cambria Math"/>
                                              </a:rPr>
                                              <m:t>,</m:t>
                                            </m:r>
                                            <m:r>
                                              <a:rPr lang="en-US" b="0" i="1" smtClean="0">
                                                <a:latin typeface="Cambria Math"/>
                                              </a:rPr>
                                              <m:t>𝑏</m:t>
                                            </m:r>
                                          </m:sub>
                                        </m:sSub>
                                        <m:r>
                                          <a:rPr lang="en-US" b="0" i="1" smtClean="0">
                                            <a:latin typeface="Cambria Math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acc>
                                              <m:accPr>
                                                <m:chr m:val="̅"/>
                                                <m:ctrlP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en-US" b="0" i="1" smtClean="0">
                                                    <a:latin typeface="Cambria Math"/>
                                                  </a:rPr>
                                                  <m:t>𝑟</m:t>
                                                </m:r>
                                              </m:e>
                                            </m:acc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/>
                                              </a:rPr>
                                              <m:t>𝑢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nary>
                          </m:e>
                        </m:rad>
                      </m:den>
                    </m:f>
                  </m:oMath>
                </a14:m>
                <a:endParaRPr lang="en-US" dirty="0"/>
              </a:p>
              <a:p>
                <a:endParaRPr lang="en-US" sz="4000" dirty="0"/>
              </a:p>
            </p:txBody>
          </p:sp>
        </mc:Choice>
        <mc:Fallback xmlns="">
          <p:sp>
            <p:nvSpPr>
              <p:cNvPr id="409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1196752"/>
                <a:ext cx="8229600" cy="5544616"/>
              </a:xfrm>
              <a:blipFill rotWithShape="0">
                <a:blip r:embed="rId3"/>
                <a:stretch>
                  <a:fillRect l="-741" t="-109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4292" y="2636912"/>
            <a:ext cx="2255858" cy="1512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016240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Why do we need content?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95537" y="1162830"/>
            <a:ext cx="8352927" cy="5708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4357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Nearest Neighbor Methods (2)</a:t>
            </a:r>
            <a:endParaRPr lang="zh-CN" altLang="en-US" dirty="0"/>
          </a:p>
        </p:txBody>
      </p:sp>
      <p:pic>
        <p:nvPicPr>
          <p:cNvPr id="5" name="Content Placeholder 8" descr="thumb.php.png"/>
          <p:cNvPicPr>
            <a:picLocks noGrp="1" noChangeAspect="1"/>
          </p:cNvPicPr>
          <p:nvPr>
            <p:ph sz="half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764049" y="1402234"/>
            <a:ext cx="4038600" cy="3649662"/>
          </a:xfrm>
          <a:prstGeom prst="rect">
            <a:avLst/>
          </a:prstGeom>
        </p:spPr>
      </p:pic>
      <p:sp>
        <p:nvSpPr>
          <p:cNvPr id="6" name="Content Placeholder 7"/>
          <p:cNvSpPr>
            <a:spLocks noGrp="1"/>
          </p:cNvSpPr>
          <p:nvPr>
            <p:ph sz="half" idx="1"/>
          </p:nvPr>
        </p:nvSpPr>
        <p:spPr>
          <a:xfrm>
            <a:off x="323850" y="1268760"/>
            <a:ext cx="4176142" cy="3783136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en-US" altLang="zh-CN" dirty="0">
                <a:ea typeface="宋体" panose="02010600030101010101" pitchFamily="2" charset="-122"/>
              </a:rPr>
              <a:t>    unseen item needed to be classified</a:t>
            </a:r>
          </a:p>
          <a:p>
            <a:pPr marL="0" indent="0" eaLnBrk="1" hangingPunct="1">
              <a:buNone/>
            </a:pPr>
            <a:r>
              <a:rPr lang="en-US" altLang="zh-CN" dirty="0">
                <a:ea typeface="宋体" panose="02010600030101010101" pitchFamily="2" charset="-122"/>
              </a:rPr>
              <a:t>    positive rated items</a:t>
            </a:r>
          </a:p>
          <a:p>
            <a:pPr marL="0" indent="0" eaLnBrk="1" hangingPunct="1">
              <a:buNone/>
            </a:pPr>
            <a:r>
              <a:rPr lang="en-US" altLang="zh-CN" dirty="0">
                <a:ea typeface="宋体" panose="02010600030101010101" pitchFamily="2" charset="-122"/>
              </a:rPr>
              <a:t>    negative rated items</a:t>
            </a:r>
          </a:p>
          <a:p>
            <a:pPr marL="0" indent="0" eaLnBrk="1" hangingPunct="1">
              <a:buNone/>
            </a:pPr>
            <a:endParaRPr lang="en-US" altLang="zh-CN" i="1" dirty="0">
              <a:latin typeface="Times LT Std" pitchFamily="18" charset="0"/>
              <a:ea typeface="宋体" panose="02010600030101010101" pitchFamily="2" charset="-122"/>
            </a:endParaRPr>
          </a:p>
          <a:p>
            <a:pPr marL="0" indent="0" eaLnBrk="1" hangingPunct="1">
              <a:buNone/>
            </a:pPr>
            <a:r>
              <a:rPr lang="en-US" altLang="zh-CN" i="1" dirty="0">
                <a:latin typeface="Times LT Std" pitchFamily="18" charset="0"/>
                <a:ea typeface="宋体" panose="02010600030101010101" pitchFamily="2" charset="-122"/>
              </a:rPr>
              <a:t>k</a:t>
            </a:r>
            <a:r>
              <a:rPr lang="en-US" altLang="zh-CN" dirty="0">
                <a:latin typeface="Times LT Std" pitchFamily="18" charset="0"/>
                <a:ea typeface="宋体" panose="02010600030101010101" pitchFamily="2" charset="-122"/>
              </a:rPr>
              <a:t> = 3</a:t>
            </a:r>
            <a:r>
              <a:rPr lang="en-US" altLang="zh-CN" dirty="0">
                <a:ea typeface="宋体" panose="02010600030101010101" pitchFamily="2" charset="-122"/>
              </a:rPr>
              <a:t>: negative</a:t>
            </a:r>
          </a:p>
          <a:p>
            <a:pPr marL="0" indent="0" eaLnBrk="1" hangingPunct="1">
              <a:buNone/>
            </a:pPr>
            <a:r>
              <a:rPr lang="en-US" altLang="zh-CN" i="1" dirty="0">
                <a:latin typeface="Times LT Std" pitchFamily="18" charset="0"/>
                <a:ea typeface="宋体" panose="02010600030101010101" pitchFamily="2" charset="-122"/>
              </a:rPr>
              <a:t>k</a:t>
            </a:r>
            <a:r>
              <a:rPr lang="en-US" altLang="zh-CN" dirty="0">
                <a:latin typeface="Times LT Std" pitchFamily="18" charset="0"/>
                <a:ea typeface="宋体" panose="02010600030101010101" pitchFamily="2" charset="-122"/>
              </a:rPr>
              <a:t> = 5</a:t>
            </a:r>
            <a:r>
              <a:rPr lang="en-US" altLang="zh-CN" dirty="0">
                <a:ea typeface="宋体" panose="02010600030101010101" pitchFamily="2" charset="-122"/>
              </a:rPr>
              <a:t>: positive</a:t>
            </a:r>
          </a:p>
          <a:p>
            <a:pPr eaLnBrk="1" hangingPunct="1"/>
            <a:endParaRPr lang="en-US" altLang="zh-CN" dirty="0">
              <a:ea typeface="宋体" panose="02010600030101010101" pitchFamily="2" charset="-122"/>
            </a:endParaRPr>
          </a:p>
        </p:txBody>
      </p:sp>
      <p:sp>
        <p:nvSpPr>
          <p:cNvPr id="7" name="Oval 10"/>
          <p:cNvSpPr/>
          <p:nvPr/>
        </p:nvSpPr>
        <p:spPr>
          <a:xfrm>
            <a:off x="488770" y="1431950"/>
            <a:ext cx="228600" cy="228600"/>
          </a:xfrm>
          <a:prstGeom prst="ellipse">
            <a:avLst/>
          </a:prstGeom>
          <a:solidFill>
            <a:srgbClr val="00B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endParaRPr lang="zh-CN" altLang="zh-CN">
              <a:solidFill>
                <a:srgbClr val="00FF00"/>
              </a:solidFill>
              <a:latin typeface="Helvetica LT Std" pitchFamily="34" charset="0"/>
            </a:endParaRPr>
          </a:p>
        </p:txBody>
      </p:sp>
      <p:sp>
        <p:nvSpPr>
          <p:cNvPr id="8" name="Rectangle 11"/>
          <p:cNvSpPr/>
          <p:nvPr/>
        </p:nvSpPr>
        <p:spPr>
          <a:xfrm>
            <a:off x="488770" y="2379371"/>
            <a:ext cx="228600" cy="228600"/>
          </a:xfrm>
          <a:prstGeom prst="rect">
            <a:avLst/>
          </a:prstGeom>
          <a:solidFill>
            <a:srgbClr val="0000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Helvetica LT Std" pitchFamily="34" charset="0"/>
            </a:endParaRPr>
          </a:p>
        </p:txBody>
      </p:sp>
      <p:sp>
        <p:nvSpPr>
          <p:cNvPr id="9" name="Isosceles Triangle 12"/>
          <p:cNvSpPr/>
          <p:nvPr/>
        </p:nvSpPr>
        <p:spPr>
          <a:xfrm>
            <a:off x="473962" y="2890267"/>
            <a:ext cx="265112" cy="228600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Helvetica LT Std" pitchFamily="34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73962" y="5301208"/>
            <a:ext cx="8462573" cy="14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rgbClr val="000000"/>
                </a:solidFill>
              </a:rPr>
              <a:t>The similarity measure depends on the type of data:</a:t>
            </a:r>
          </a:p>
          <a:p>
            <a:pPr marL="285750" indent="-285750">
              <a:spcBef>
                <a:spcPts val="1200"/>
              </a:spcBef>
              <a:buFont typeface="Wingdings" panose="05000000000000000000" pitchFamily="2" charset="2"/>
              <a:buChar char="l"/>
            </a:pPr>
            <a:r>
              <a:rPr lang="en-US" altLang="zh-CN" sz="2400" dirty="0">
                <a:solidFill>
                  <a:srgbClr val="000000"/>
                </a:solidFill>
              </a:rPr>
              <a:t>Structured data: Euclidean distance metric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sz="2400" dirty="0">
                <a:solidFill>
                  <a:srgbClr val="000000"/>
                </a:solidFill>
              </a:rPr>
              <a:t>Unstructured data: cosine similarity measure</a:t>
            </a:r>
            <a:endParaRPr lang="zh-CN" altLang="en-US" sz="2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648981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宋体" panose="02010600030101010101" pitchFamily="2" charset="-122"/>
              </a:rPr>
              <a:t>Nearest Neighbour Methods</a:t>
            </a:r>
          </a:p>
        </p:txBody>
      </p:sp>
      <p:sp>
        <p:nvSpPr>
          <p:cNvPr id="3277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zh-CN" sz="3200" dirty="0">
                <a:ea typeface="宋体" panose="02010600030101010101" pitchFamily="2" charset="-122"/>
              </a:rPr>
              <a:t>Despite the simplicity of the algorithm, its performance has been shown to be competitive with more complex algorithms</a:t>
            </a:r>
          </a:p>
        </p:txBody>
      </p:sp>
    </p:spTree>
    <p:extLst>
      <p:ext uri="{BB962C8B-B14F-4D97-AF65-F5344CB8AC3E}">
        <p14:creationId xmlns:p14="http://schemas.microsoft.com/office/powerpoint/2010/main" val="372724389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Profile Learning Outline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K-Nearest Neighbors (KNN)</a:t>
            </a:r>
          </a:p>
          <a:p>
            <a:r>
              <a:rPr lang="en-US" altLang="zh-CN" b="1" dirty="0" err="1"/>
              <a:t>Rocchio’s</a:t>
            </a:r>
            <a:r>
              <a:rPr lang="en-US" altLang="zh-CN" b="1" dirty="0"/>
              <a:t> Algorithm</a:t>
            </a:r>
          </a:p>
          <a:p>
            <a:r>
              <a:rPr lang="en-US" altLang="zh-CN" dirty="0"/>
              <a:t>Decision Tree</a:t>
            </a:r>
          </a:p>
          <a:p>
            <a:r>
              <a:rPr lang="en-US" altLang="zh-CN" dirty="0"/>
              <a:t>Linear Classifier</a:t>
            </a:r>
          </a:p>
          <a:p>
            <a:r>
              <a:rPr lang="en-US" altLang="zh-CN" dirty="0"/>
              <a:t>Naïve Bayes</a:t>
            </a:r>
          </a:p>
        </p:txBody>
      </p:sp>
    </p:spTree>
    <p:extLst>
      <p:ext uri="{BB962C8B-B14F-4D97-AF65-F5344CB8AC3E}">
        <p14:creationId xmlns:p14="http://schemas.microsoft.com/office/powerpoint/2010/main" val="398063375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Ricchio’s</a:t>
            </a:r>
            <a:r>
              <a:rPr lang="en-US" dirty="0"/>
              <a:t> Algorithm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95536" y="1340768"/>
            <a:ext cx="8424614" cy="4785395"/>
          </a:xfrm>
        </p:spPr>
        <p:txBody>
          <a:bodyPr/>
          <a:lstStyle/>
          <a:p>
            <a:pPr marL="457200" lvl="1" indent="-457200">
              <a:spcBef>
                <a:spcPts val="1200"/>
              </a:spcBef>
              <a:buFont typeface="Wingdings" panose="05000000000000000000" pitchFamily="2" charset="2"/>
              <a:buChar char="l"/>
            </a:pPr>
            <a:r>
              <a:rPr lang="en-US" sz="2800" dirty="0"/>
              <a:t>Retrieval quality depends on individual capability to formulate queries with right keywords.</a:t>
            </a:r>
            <a:endParaRPr lang="en-US" sz="3200" dirty="0"/>
          </a:p>
          <a:p>
            <a:pPr>
              <a:spcBef>
                <a:spcPts val="1200"/>
              </a:spcBef>
            </a:pPr>
            <a:r>
              <a:rPr lang="en-US" dirty="0"/>
              <a:t> Query-based retrieval: Rocchio's method</a:t>
            </a:r>
          </a:p>
          <a:p>
            <a:pPr lvl="1"/>
            <a:r>
              <a:rPr lang="en-US" dirty="0"/>
              <a:t>The SMART System: Users are allowed to rate (relevant/irrelevant) retrieved documents (feedback)</a:t>
            </a:r>
          </a:p>
          <a:p>
            <a:pPr lvl="1"/>
            <a:r>
              <a:rPr lang="en-US" dirty="0"/>
              <a:t>The system then learns a prototype of relevant/irrelevant documents</a:t>
            </a:r>
          </a:p>
          <a:p>
            <a:pPr lvl="1"/>
            <a:r>
              <a:rPr lang="en-US" dirty="0"/>
              <a:t>Queries are then automatically extended with additional terms/weight of relevant documents</a:t>
            </a:r>
          </a:p>
        </p:txBody>
      </p:sp>
    </p:spTree>
    <p:extLst>
      <p:ext uri="{BB962C8B-B14F-4D97-AF65-F5344CB8AC3E}">
        <p14:creationId xmlns:p14="http://schemas.microsoft.com/office/powerpoint/2010/main" val="280684302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Rocchio details</a:t>
            </a:r>
            <a:endParaRPr lang="en-US" dirty="0"/>
          </a:p>
        </p:txBody>
      </p:sp>
      <p:sp>
        <p:nvSpPr>
          <p:cNvPr id="4" name="Inhaltsplatzhalter 2"/>
          <p:cNvSpPr>
            <a:spLocks noGrp="1"/>
          </p:cNvSpPr>
          <p:nvPr>
            <p:ph idx="1"/>
          </p:nvPr>
        </p:nvSpPr>
        <p:spPr>
          <a:xfrm>
            <a:off x="395288" y="1196752"/>
            <a:ext cx="8353425" cy="1008111"/>
          </a:xfrm>
        </p:spPr>
        <p:txBody>
          <a:bodyPr>
            <a:noAutofit/>
          </a:bodyPr>
          <a:lstStyle/>
          <a:p>
            <a:r>
              <a:rPr lang="en-US" dirty="0"/>
              <a:t>Document collections D</a:t>
            </a:r>
            <a:r>
              <a:rPr lang="en-US" baseline="30000" dirty="0"/>
              <a:t>+</a:t>
            </a:r>
            <a:r>
              <a:rPr lang="en-US" dirty="0"/>
              <a:t> (liked) and D</a:t>
            </a:r>
            <a:r>
              <a:rPr lang="en-US" baseline="30000" dirty="0"/>
              <a:t>-</a:t>
            </a:r>
            <a:r>
              <a:rPr lang="en-US" dirty="0"/>
              <a:t> (disliked)</a:t>
            </a:r>
          </a:p>
          <a:p>
            <a:pPr lvl="1"/>
            <a:r>
              <a:rPr lang="en-US" dirty="0"/>
              <a:t>Calculate prototype vector for these categories.</a:t>
            </a:r>
            <a:endParaRPr lang="en-US" sz="3600" dirty="0"/>
          </a:p>
          <a:p>
            <a:pPr marL="395287" lvl="1" indent="0">
              <a:buNone/>
            </a:pPr>
            <a:endParaRPr lang="en-US" sz="700" dirty="0"/>
          </a:p>
          <a:p>
            <a:pPr marL="0" indent="0">
              <a:buNone/>
            </a:pPr>
            <a:br>
              <a:rPr lang="en-US" sz="2000" dirty="0"/>
            </a:br>
            <a:br>
              <a:rPr lang="en-US" sz="2000" dirty="0"/>
            </a:br>
            <a:br>
              <a:rPr lang="en-US" sz="2000" dirty="0"/>
            </a:br>
            <a:br>
              <a:rPr lang="en-US" sz="2000" dirty="0"/>
            </a:br>
            <a:br>
              <a:rPr lang="en-US" sz="2000" dirty="0"/>
            </a:br>
            <a:br>
              <a:rPr lang="en-US" sz="2000" dirty="0"/>
            </a:br>
            <a:br>
              <a:rPr lang="en-US" sz="2000" dirty="0"/>
            </a:br>
            <a:br>
              <a:rPr lang="en-US" sz="2000" dirty="0"/>
            </a:br>
            <a:br>
              <a:rPr lang="en-US" sz="2000" dirty="0"/>
            </a:br>
            <a:br>
              <a:rPr lang="en-US" sz="2000" dirty="0"/>
            </a:br>
            <a:endParaRPr lang="en-US" sz="2000" dirty="0"/>
          </a:p>
        </p:txBody>
      </p:sp>
      <p:grpSp>
        <p:nvGrpSpPr>
          <p:cNvPr id="5" name="组合 4"/>
          <p:cNvGrpSpPr/>
          <p:nvPr/>
        </p:nvGrpSpPr>
        <p:grpSpPr>
          <a:xfrm>
            <a:off x="665566" y="2357040"/>
            <a:ext cx="7812868" cy="3016176"/>
            <a:chOff x="827584" y="2102273"/>
            <a:chExt cx="5214147" cy="1902791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7584" y="2102273"/>
              <a:ext cx="3024336" cy="19027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051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17999" y="2636911"/>
              <a:ext cx="2123732" cy="8640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2468619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Rocchio</a:t>
            </a:r>
            <a:r>
              <a:rPr lang="en-US" dirty="0"/>
              <a:t> details (2)</a:t>
            </a:r>
          </a:p>
        </p:txBody>
      </p:sp>
      <p:sp>
        <p:nvSpPr>
          <p:cNvPr id="4" name="Inhaltsplatzhalter 2"/>
          <p:cNvSpPr>
            <a:spLocks noGrp="1"/>
          </p:cNvSpPr>
          <p:nvPr>
            <p:ph idx="1"/>
          </p:nvPr>
        </p:nvSpPr>
        <p:spPr>
          <a:xfrm>
            <a:off x="395288" y="1196752"/>
            <a:ext cx="8424862" cy="1152128"/>
          </a:xfrm>
        </p:spPr>
        <p:txBody>
          <a:bodyPr>
            <a:noAutofit/>
          </a:bodyPr>
          <a:lstStyle/>
          <a:p>
            <a:r>
              <a:rPr lang="en-US" dirty="0"/>
              <a:t>Computing modified query Q</a:t>
            </a:r>
            <a:r>
              <a:rPr lang="en-US" sz="1600" dirty="0"/>
              <a:t>i+1</a:t>
            </a:r>
            <a:r>
              <a:rPr lang="en-US" dirty="0"/>
              <a:t> from </a:t>
            </a:r>
            <a:br>
              <a:rPr lang="en-US" dirty="0"/>
            </a:br>
            <a:r>
              <a:rPr lang="en-US" dirty="0"/>
              <a:t>current query Q</a:t>
            </a:r>
            <a:r>
              <a:rPr lang="en-US" sz="1600" dirty="0"/>
              <a:t>i  </a:t>
            </a:r>
            <a:r>
              <a:rPr lang="en-US" dirty="0"/>
              <a:t>with:</a:t>
            </a:r>
            <a:endParaRPr lang="en-US" sz="700" dirty="0"/>
          </a:p>
          <a:p>
            <a:pPr marL="0" indent="0">
              <a:buNone/>
            </a:pPr>
            <a:br>
              <a:rPr lang="en-US" sz="2000" dirty="0"/>
            </a:br>
            <a:br>
              <a:rPr lang="en-US" sz="2000" dirty="0"/>
            </a:br>
            <a:br>
              <a:rPr lang="en-US" sz="2000" dirty="0"/>
            </a:br>
            <a:br>
              <a:rPr lang="en-US" sz="2000" dirty="0"/>
            </a:br>
            <a:br>
              <a:rPr lang="en-US" sz="2000" dirty="0"/>
            </a:br>
            <a:br>
              <a:rPr lang="en-US" sz="2000" dirty="0"/>
            </a:br>
            <a:br>
              <a:rPr lang="en-US" sz="2000" dirty="0"/>
            </a:br>
            <a:br>
              <a:rPr lang="en-US" sz="2000" dirty="0"/>
            </a:br>
            <a:br>
              <a:rPr lang="en-US" sz="2000" dirty="0"/>
            </a:br>
            <a:br>
              <a:rPr lang="en-US" sz="2000" dirty="0"/>
            </a:br>
            <a:endParaRPr 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feld 7"/>
              <p:cNvSpPr txBox="1"/>
              <p:nvPr/>
            </p:nvSpPr>
            <p:spPr>
              <a:xfrm>
                <a:off x="1168113" y="2293338"/>
                <a:ext cx="6807775" cy="10831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accent1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accent1">
                                  <a:lumMod val="25000"/>
                                </a:schemeClr>
                              </a:solidFill>
                              <a:latin typeface="Cambria Math"/>
                            </a:rPr>
                            <m:t>𝑸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accent1">
                                  <a:lumMod val="25000"/>
                                </a:schemeClr>
                              </a:solidFill>
                              <a:latin typeface="Cambria Math"/>
                            </a:rPr>
                            <m:t>𝒊</m:t>
                          </m:r>
                          <m:r>
                            <a:rPr lang="en-US" sz="2000" i="1">
                              <a:solidFill>
                                <a:schemeClr val="accent1">
                                  <a:lumMod val="25000"/>
                                </a:schemeClr>
                              </a:solidFill>
                              <a:latin typeface="Cambria Math"/>
                            </a:rPr>
                            <m:t>+</m:t>
                          </m:r>
                          <m:r>
                            <a:rPr lang="en-US" sz="2000" i="1">
                              <a:solidFill>
                                <a:schemeClr val="accent1">
                                  <a:lumMod val="25000"/>
                                </a:schemeClr>
                              </a:solidFill>
                              <a:latin typeface="Cambria Math"/>
                            </a:rPr>
                            <m:t>𝟏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accent1">
                              <a:lumMod val="25000"/>
                            </a:schemeClr>
                          </a:solidFill>
                          <a:latin typeface="Cambria Math"/>
                        </a:rPr>
                        <m:t>= </m:t>
                      </m:r>
                      <m:r>
                        <a:rPr lang="en-US" sz="2000" i="1">
                          <a:solidFill>
                            <a:schemeClr val="accent1">
                              <a:lumMod val="25000"/>
                            </a:schemeClr>
                          </a:solidFill>
                          <a:latin typeface="Cambria Math"/>
                          <a:ea typeface="Cambria Math"/>
                        </a:rPr>
                        <m:t>𝜶</m:t>
                      </m:r>
                      <m:r>
                        <a:rPr lang="en-US" sz="2000" i="1">
                          <a:solidFill>
                            <a:schemeClr val="accent1">
                              <a:lumMod val="25000"/>
                            </a:schemeClr>
                          </a:solidFill>
                          <a:latin typeface="Cambria Math"/>
                          <a:ea typeface="Cambria Math"/>
                        </a:rPr>
                        <m:t> ∗ 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accent1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accent1">
                                  <a:lumMod val="25000"/>
                                </a:schemeClr>
                              </a:solidFill>
                              <a:latin typeface="Cambria Math"/>
                              <a:ea typeface="Cambria Math"/>
                            </a:rPr>
                            <m:t>𝑸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accent1">
                                  <a:lumMod val="25000"/>
                                </a:schemeClr>
                              </a:solidFill>
                              <a:latin typeface="Cambria Math"/>
                              <a:ea typeface="Cambria Math"/>
                            </a:rPr>
                            <m:t>𝒊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accent1">
                              <a:lumMod val="25000"/>
                            </a:schemeClr>
                          </a:solidFill>
                          <a:latin typeface="Cambria Math"/>
                          <a:ea typeface="Cambria Math"/>
                        </a:rPr>
                        <m:t>+ </m:t>
                      </m:r>
                      <m:r>
                        <a:rPr lang="en-US" sz="2000" i="1">
                          <a:solidFill>
                            <a:schemeClr val="accent1">
                              <a:lumMod val="25000"/>
                            </a:schemeClr>
                          </a:solidFill>
                          <a:latin typeface="Cambria Math"/>
                          <a:ea typeface="Cambria Math"/>
                        </a:rPr>
                        <m:t>𝜷</m:t>
                      </m:r>
                      <m:d>
                        <m:dPr>
                          <m:ctrlPr>
                            <a:rPr lang="en-US" sz="2000" i="1">
                              <a:solidFill>
                                <a:schemeClr val="accent1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000" i="1">
                                  <a:solidFill>
                                    <a:schemeClr val="accent1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solidFill>
                                    <a:schemeClr val="accent1">
                                      <a:lumMod val="25000"/>
                                    </a:schemeClr>
                                  </a:solidFill>
                                  <a:latin typeface="Cambria Math"/>
                                  <a:ea typeface="Cambria Math"/>
                                </a:rPr>
                                <m:t>𝟏</m:t>
                              </m:r>
                            </m:num>
                            <m:den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000" i="1">
                                      <a:solidFill>
                                        <a:schemeClr val="accent1">
                                          <a:lumMod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000" i="1">
                                          <a:solidFill>
                                            <a:schemeClr val="accent1">
                                              <a:lumMod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i="1">
                                          <a:solidFill>
                                            <a:schemeClr val="accent1">
                                              <a:lumMod val="25000"/>
                                            </a:schemeClr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𝑫</m:t>
                                      </m:r>
                                    </m:e>
                                    <m:sup>
                                      <m:r>
                                        <a:rPr lang="en-US" sz="2000" i="1">
                                          <a:solidFill>
                                            <a:schemeClr val="accent1">
                                              <a:lumMod val="25000"/>
                                            </a:schemeClr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+</m:t>
                                      </m:r>
                                    </m:sup>
                                  </m:sSup>
                                </m:e>
                              </m:d>
                            </m:den>
                          </m:f>
                          <m:r>
                            <a:rPr lang="en-US" sz="2000" i="1">
                              <a:solidFill>
                                <a:schemeClr val="accent1">
                                  <a:lumMod val="25000"/>
                                </a:schemeClr>
                              </a:solidFill>
                              <a:latin typeface="Cambria Math"/>
                              <a:ea typeface="Cambria Math"/>
                            </a:rPr>
                            <m:t> 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sz="2000" i="1">
                                  <a:solidFill>
                                    <a:schemeClr val="accent1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naryPr>
                            <m:sub>
                              <m:sSup>
                                <m:sSupPr>
                                  <m:ctrlPr>
                                    <a:rPr lang="en-US" sz="2000" i="1">
                                      <a:solidFill>
                                        <a:schemeClr val="accent1">
                                          <a:lumMod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solidFill>
                                        <a:schemeClr val="accent1">
                                          <a:lumMod val="25000"/>
                                        </a:schemeClr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𝒅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solidFill>
                                        <a:schemeClr val="accent1">
                                          <a:lumMod val="25000"/>
                                        </a:schemeClr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+</m:t>
                                  </m:r>
                                </m:sup>
                              </m:sSup>
                              <m:r>
                                <a:rPr lang="en-US" sz="2000" i="1">
                                  <a:solidFill>
                                    <a:schemeClr val="accent1">
                                      <a:lumMod val="25000"/>
                                    </a:schemeClr>
                                  </a:solidFill>
                                  <a:latin typeface="Cambria Math"/>
                                  <a:ea typeface="Cambria Math"/>
                                </a:rPr>
                                <m:t>∈</m:t>
                              </m:r>
                              <m:sSup>
                                <m:sSupPr>
                                  <m:ctrlPr>
                                    <a:rPr lang="en-US" sz="2000" i="1">
                                      <a:solidFill>
                                        <a:schemeClr val="accent1">
                                          <a:lumMod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solidFill>
                                        <a:schemeClr val="accent1">
                                          <a:lumMod val="25000"/>
                                        </a:schemeClr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𝑫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solidFill>
                                        <a:schemeClr val="accent1">
                                          <a:lumMod val="25000"/>
                                        </a:schemeClr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+</m:t>
                                  </m:r>
                                </m:sup>
                              </m:sSup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sz="2000" i="1">
                                      <a:solidFill>
                                        <a:schemeClr val="accent1">
                                          <a:lumMod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solidFill>
                                        <a:schemeClr val="accent1">
                                          <a:lumMod val="25000"/>
                                        </a:schemeClr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𝒅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solidFill>
                                        <a:schemeClr val="accent1">
                                          <a:lumMod val="25000"/>
                                        </a:schemeClr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+</m:t>
                                  </m:r>
                                </m:sup>
                              </m:sSup>
                            </m:e>
                          </m:nary>
                        </m:e>
                      </m:d>
                      <m:r>
                        <a:rPr lang="en-US" sz="2000">
                          <a:solidFill>
                            <a:schemeClr val="accent1">
                              <a:lumMod val="25000"/>
                            </a:schemeClr>
                          </a:solidFill>
                          <a:latin typeface="Cambria Math"/>
                          <a:ea typeface="Cambria Math"/>
                        </a:rPr>
                        <m:t>− </m:t>
                      </m:r>
                      <m:r>
                        <a:rPr lang="en-US" sz="2000" i="1">
                          <a:solidFill>
                            <a:schemeClr val="accent1">
                              <a:lumMod val="25000"/>
                            </a:schemeClr>
                          </a:solidFill>
                          <a:latin typeface="Cambria Math"/>
                          <a:ea typeface="Cambria Math"/>
                        </a:rPr>
                        <m:t>𝛄</m:t>
                      </m:r>
                      <m:d>
                        <m:dPr>
                          <m:ctrlPr>
                            <a:rPr lang="en-US" sz="2000" i="1">
                              <a:solidFill>
                                <a:schemeClr val="accent1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000" i="1">
                                  <a:solidFill>
                                    <a:schemeClr val="accent1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solidFill>
                                    <a:schemeClr val="accent1">
                                      <a:lumMod val="25000"/>
                                    </a:schemeClr>
                                  </a:solidFill>
                                  <a:latin typeface="Cambria Math"/>
                                  <a:ea typeface="Cambria Math"/>
                                </a:rPr>
                                <m:t>𝟏</m:t>
                              </m:r>
                            </m:num>
                            <m:den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000" i="1">
                                      <a:solidFill>
                                        <a:schemeClr val="accent1">
                                          <a:lumMod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000" i="1">
                                          <a:solidFill>
                                            <a:schemeClr val="accent1">
                                              <a:lumMod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i="1">
                                          <a:solidFill>
                                            <a:schemeClr val="accent1">
                                              <a:lumMod val="25000"/>
                                            </a:schemeClr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𝑫</m:t>
                                      </m:r>
                                    </m:e>
                                    <m:sup>
                                      <m:r>
                                        <a:rPr lang="en-US" sz="2000" i="1">
                                          <a:solidFill>
                                            <a:schemeClr val="accent1">
                                              <a:lumMod val="25000"/>
                                            </a:schemeClr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−</m:t>
                                      </m:r>
                                    </m:sup>
                                  </m:sSup>
                                </m:e>
                              </m:d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en-US" sz="2000" i="1">
                                  <a:solidFill>
                                    <a:schemeClr val="accent1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naryPr>
                            <m:sub>
                              <m:sSup>
                                <m:sSupPr>
                                  <m:ctrlPr>
                                    <a:rPr lang="en-US" sz="2000" i="1">
                                      <a:solidFill>
                                        <a:schemeClr val="accent1">
                                          <a:lumMod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solidFill>
                                        <a:schemeClr val="accent1">
                                          <a:lumMod val="25000"/>
                                        </a:schemeClr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𝒅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solidFill>
                                        <a:schemeClr val="accent1">
                                          <a:lumMod val="25000"/>
                                        </a:schemeClr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−</m:t>
                                  </m:r>
                                </m:sup>
                              </m:sSup>
                              <m:r>
                                <m:rPr>
                                  <m:brk m:alnAt="7"/>
                                </m:rPr>
                                <a:rPr lang="en-US" sz="2000" i="1">
                                  <a:solidFill>
                                    <a:schemeClr val="accent1">
                                      <a:lumMod val="25000"/>
                                    </a:schemeClr>
                                  </a:solidFill>
                                  <a:latin typeface="Cambria Math"/>
                                  <a:ea typeface="Cambria Math"/>
                                </a:rPr>
                                <m:t>∈</m:t>
                              </m:r>
                              <m:sSup>
                                <m:sSupPr>
                                  <m:ctrlPr>
                                    <a:rPr lang="en-US" sz="2000" i="1">
                                      <a:solidFill>
                                        <a:schemeClr val="accent1">
                                          <a:lumMod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solidFill>
                                        <a:schemeClr val="accent1">
                                          <a:lumMod val="25000"/>
                                        </a:schemeClr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𝑫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solidFill>
                                        <a:schemeClr val="accent1">
                                          <a:lumMod val="25000"/>
                                        </a:schemeClr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−</m:t>
                                  </m:r>
                                </m:sup>
                              </m:sSup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sz="2000" i="1">
                                      <a:solidFill>
                                        <a:schemeClr val="accent1">
                                          <a:lumMod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solidFill>
                                        <a:schemeClr val="accent1">
                                          <a:lumMod val="25000"/>
                                        </a:schemeClr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𝒅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solidFill>
                                        <a:schemeClr val="accent1">
                                          <a:lumMod val="25000"/>
                                        </a:schemeClr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−</m:t>
                                  </m:r>
                                </m:sup>
                              </m:sSup>
                            </m:e>
                          </m:nary>
                        </m:e>
                      </m:d>
                    </m:oMath>
                  </m:oMathPara>
                </a14:m>
                <a:endParaRPr lang="en-US" sz="2000" dirty="0">
                  <a:solidFill>
                    <a:schemeClr val="accent1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" name="Textfeld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8113" y="2293338"/>
                <a:ext cx="6807775" cy="108318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feld 2"/>
          <p:cNvSpPr txBox="1"/>
          <p:nvPr/>
        </p:nvSpPr>
        <p:spPr>
          <a:xfrm>
            <a:off x="654984" y="3587532"/>
            <a:ext cx="806489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eaLnBrk="0" hangingPunct="0">
              <a:spcBef>
                <a:spcPts val="1200"/>
              </a:spcBef>
              <a:buFont typeface="Wingdings" pitchFamily="2" charset="2"/>
              <a:buChar char="§"/>
            </a:pPr>
            <a:r>
              <a:rPr lang="en-US" sz="2400" kern="0" dirty="0">
                <a:solidFill>
                  <a:srgbClr val="003366"/>
                </a:solidFill>
                <a:latin typeface="Calibri" pitchFamily="34" charset="0"/>
                <a:sym typeface="Symbol"/>
              </a:rPr>
              <a:t>, ,  used to fine-tune the feedback </a:t>
            </a:r>
          </a:p>
          <a:p>
            <a:pPr marL="742950" lvl="1" indent="-285750" eaLnBrk="0" hangingPunct="0">
              <a:spcBef>
                <a:spcPct val="20000"/>
              </a:spcBef>
              <a:buFontTx/>
              <a:buChar char="–"/>
            </a:pPr>
            <a:r>
              <a:rPr lang="en-US" sz="2000" b="0" kern="0" dirty="0">
                <a:solidFill>
                  <a:srgbClr val="003366"/>
                </a:solidFill>
                <a:latin typeface="Calibri" pitchFamily="34" charset="0"/>
                <a:sym typeface="Symbol"/>
              </a:rPr>
              <a:t> weight for original query</a:t>
            </a:r>
          </a:p>
          <a:p>
            <a:pPr marL="742950" lvl="1" indent="-285750" eaLnBrk="0" hangingPunct="0">
              <a:spcBef>
                <a:spcPct val="20000"/>
              </a:spcBef>
              <a:buFontTx/>
              <a:buChar char="–"/>
            </a:pPr>
            <a:r>
              <a:rPr lang="en-US" sz="2000" b="0" kern="0" dirty="0">
                <a:solidFill>
                  <a:srgbClr val="003366"/>
                </a:solidFill>
                <a:latin typeface="Calibri" pitchFamily="34" charset="0"/>
                <a:sym typeface="Symbol"/>
              </a:rPr>
              <a:t> weight for positive feedback</a:t>
            </a:r>
          </a:p>
          <a:p>
            <a:pPr marL="742950" lvl="1" indent="-285750" eaLnBrk="0" hangingPunct="0">
              <a:spcBef>
                <a:spcPct val="20000"/>
              </a:spcBef>
              <a:buFontTx/>
              <a:buChar char="–"/>
            </a:pPr>
            <a:r>
              <a:rPr lang="en-US" sz="2000" b="0" kern="0" dirty="0">
                <a:solidFill>
                  <a:srgbClr val="003366"/>
                </a:solidFill>
                <a:latin typeface="Calibri" pitchFamily="34" charset="0"/>
                <a:sym typeface="Symbol"/>
              </a:rPr>
              <a:t> weight for negative feedback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654984" y="5301208"/>
            <a:ext cx="64087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eaLnBrk="0" hangingPunct="0">
              <a:spcBef>
                <a:spcPts val="1200"/>
              </a:spcBef>
              <a:buFont typeface="Wingdings" pitchFamily="2" charset="2"/>
              <a:buChar char="§"/>
            </a:pPr>
            <a:r>
              <a:rPr lang="en-US" sz="2400" kern="0" dirty="0">
                <a:solidFill>
                  <a:srgbClr val="003366"/>
                </a:solidFill>
                <a:latin typeface="Calibri" pitchFamily="34" charset="0"/>
                <a:sym typeface="Symbol"/>
              </a:rPr>
              <a:t>Often only positive feedback is used</a:t>
            </a:r>
          </a:p>
          <a:p>
            <a:pPr marL="742950" lvl="1" indent="-285750" eaLnBrk="0" hangingPunct="0">
              <a:spcBef>
                <a:spcPct val="20000"/>
              </a:spcBef>
              <a:buFontTx/>
              <a:buChar char="–"/>
            </a:pPr>
            <a:r>
              <a:rPr lang="en-US" sz="2000" b="0" kern="0" dirty="0">
                <a:solidFill>
                  <a:srgbClr val="003366"/>
                </a:solidFill>
                <a:latin typeface="Calibri" pitchFamily="34" charset="0"/>
                <a:sym typeface="Symbol"/>
              </a:rPr>
              <a:t>More valuable than negative feedback</a:t>
            </a:r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292080" y="3933056"/>
            <a:ext cx="3781461" cy="1515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61936449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Practical challenges of </a:t>
            </a:r>
            <a:r>
              <a:rPr lang="en-US" sz="3200" dirty="0" err="1"/>
              <a:t>Rocchio's</a:t>
            </a:r>
            <a:r>
              <a:rPr lang="en-US" sz="3200" dirty="0"/>
              <a:t> method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/>
              <p:cNvSpPr>
                <a:spLocks noGrp="1"/>
              </p:cNvSpPr>
              <p:nvPr>
                <p:ph idx="1"/>
              </p:nvPr>
            </p:nvSpPr>
            <p:spPr>
              <a:xfrm>
                <a:off x="539552" y="1268760"/>
                <a:ext cx="8064896" cy="5328592"/>
              </a:xfrm>
            </p:spPr>
            <p:txBody>
              <a:bodyPr/>
              <a:lstStyle/>
              <a:p>
                <a:r>
                  <a:rPr lang="en-US" dirty="0"/>
                  <a:t>Certain number of item ratings needed to build reasonable user model</a:t>
                </a:r>
              </a:p>
              <a:p>
                <a:pPr lvl="1"/>
                <a:r>
                  <a:rPr lang="en-US" dirty="0"/>
                  <a:t>Can be automated by trying to capture user ratings implicitly (click on document)</a:t>
                </a:r>
              </a:p>
              <a:p>
                <a:pPr lvl="1"/>
                <a:r>
                  <a:rPr lang="en-US" dirty="0"/>
                  <a:t>Pseudo-relevance feedback:  assume that the first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/>
                      </a:rPr>
                      <m:t> </m:t>
                    </m:r>
                    <m:r>
                      <a:rPr lang="en-US" i="1" dirty="0">
                        <a:latin typeface="Cambria Math"/>
                      </a:rPr>
                      <m:t>𝑛</m:t>
                    </m:r>
                    <m:r>
                      <a:rPr lang="en-US" i="1" dirty="0">
                        <a:latin typeface="Cambria Math"/>
                      </a:rPr>
                      <m:t> </m:t>
                    </m:r>
                  </m:oMath>
                </a14:m>
                <a:r>
                  <a:rPr lang="en-US" dirty="0"/>
                  <a:t>documents match the query best. The set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/>
                          </a:rPr>
                          <m:t>𝐷</m:t>
                        </m:r>
                      </m:e>
                      <m:sup>
                        <m:r>
                          <a:rPr lang="en-US" i="1" dirty="0">
                            <a:latin typeface="Cambria Math"/>
                          </a:rPr>
                          <m:t>−</m:t>
                        </m:r>
                      </m:sup>
                    </m:sSup>
                  </m:oMath>
                </a14:m>
                <a:r>
                  <a:rPr lang="en-US" dirty="0"/>
                  <a:t> is not used until explicit negative feedback exists.</a:t>
                </a:r>
              </a:p>
              <a:p>
                <a:r>
                  <a:rPr lang="en-US" dirty="0"/>
                  <a:t>User interaction required during retrieval phase</a:t>
                </a:r>
              </a:p>
              <a:p>
                <a:pPr lvl="1"/>
                <a:r>
                  <a:rPr lang="en-US" dirty="0"/>
                  <a:t>Interactive query refinement opens new opportunities for gathering information and</a:t>
                </a:r>
              </a:p>
              <a:p>
                <a:pPr lvl="1"/>
                <a:r>
                  <a:rPr lang="en-US" dirty="0"/>
                  <a:t>Helps user to learn which vocabulary should be used to receive the information he needs</a:t>
                </a:r>
              </a:p>
            </p:txBody>
          </p:sp>
        </mc:Choice>
        <mc:Fallback xmlns="">
          <p:sp>
            <p:nvSpPr>
              <p:cNvPr id="3" name="Inhaltsplatzhalt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39552" y="1268760"/>
                <a:ext cx="8064896" cy="5328592"/>
              </a:xfrm>
              <a:blipFill rotWithShape="0">
                <a:blip r:embed="rId3"/>
                <a:stretch>
                  <a:fillRect l="-756" t="-1144" r="-219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3147164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Profile Learning Outline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K-Nearest Neighbors (KNN)</a:t>
            </a:r>
          </a:p>
          <a:p>
            <a:r>
              <a:rPr lang="en-US" altLang="zh-CN" dirty="0" err="1"/>
              <a:t>Rocchio’s</a:t>
            </a:r>
            <a:r>
              <a:rPr lang="en-US" altLang="zh-CN" dirty="0"/>
              <a:t> Algorithm</a:t>
            </a:r>
          </a:p>
          <a:p>
            <a:r>
              <a:rPr lang="en-US" altLang="zh-CN" b="1" dirty="0"/>
              <a:t>Decision Tree</a:t>
            </a:r>
          </a:p>
          <a:p>
            <a:r>
              <a:rPr lang="en-US" altLang="zh-CN" dirty="0"/>
              <a:t>Linear Classifier</a:t>
            </a:r>
          </a:p>
          <a:p>
            <a:r>
              <a:rPr lang="en-US" altLang="zh-CN" dirty="0"/>
              <a:t>Naïve Bayes</a:t>
            </a:r>
          </a:p>
        </p:txBody>
      </p:sp>
    </p:spTree>
    <p:extLst>
      <p:ext uri="{BB962C8B-B14F-4D97-AF65-F5344CB8AC3E}">
        <p14:creationId xmlns:p14="http://schemas.microsoft.com/office/powerpoint/2010/main" val="405249089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Decision Tree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Given the history of user’s interests as training data, building a decision tree which represents the user’s profile of interest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Will the user like an inexpensive Mexican restaurant?</a:t>
            </a:r>
          </a:p>
        </p:txBody>
      </p:sp>
      <p:pic>
        <p:nvPicPr>
          <p:cNvPr id="4" name="Picture 4" descr="cs41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2904356"/>
            <a:ext cx="4533900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5" name="Content Placeholder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1030445"/>
              </p:ext>
            </p:extLst>
          </p:nvPr>
        </p:nvGraphicFramePr>
        <p:xfrm>
          <a:off x="263474" y="3068961"/>
          <a:ext cx="3718980" cy="1892795"/>
        </p:xfrm>
        <a:graphic>
          <a:graphicData uri="http://schemas.openxmlformats.org/drawingml/2006/table">
            <a:tbl>
              <a:tblPr/>
              <a:tblGrid>
                <a:gridCol w="9956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14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160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3584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8559">
                <a:tc>
                  <a:txBody>
                    <a:bodyPr/>
                    <a:lstStyle>
                      <a:lvl1pPr eaLnBrk="0" hangingPunct="0">
                        <a:spcBef>
                          <a:spcPts val="300"/>
                        </a:spcBef>
                        <a:buClr>
                          <a:srgbClr val="A04DA3"/>
                        </a:buClr>
                        <a:buFont typeface="Georgia" panose="02040502050405020303" pitchFamily="18" charset="0"/>
                        <a:defRPr sz="2400">
                          <a:solidFill>
                            <a:schemeClr val="tx1"/>
                          </a:solidFill>
                          <a:latin typeface="Helvetica LT Std" pitchFamily="34" charset="0"/>
                        </a:defRPr>
                      </a:lvl1pPr>
                      <a:lvl2pPr marL="742950" indent="-285750" eaLnBrk="0" hangingPunct="0">
                        <a:spcBef>
                          <a:spcPts val="300"/>
                        </a:spcBef>
                        <a:buClr>
                          <a:schemeClr val="accent2"/>
                        </a:buClr>
                        <a:buFont typeface="Georgia" panose="02040502050405020303" pitchFamily="18" charset="0"/>
                        <a:defRPr sz="2200">
                          <a:solidFill>
                            <a:srgbClr val="292A45"/>
                          </a:solidFill>
                          <a:latin typeface="Helvetica LT Std" pitchFamily="34" charset="0"/>
                        </a:defRPr>
                      </a:lvl2pPr>
                      <a:lvl3pPr marL="1143000" indent="-228600" eaLnBrk="0" hangingPunct="0">
                        <a:spcBef>
                          <a:spcPts val="300"/>
                        </a:spcBef>
                        <a:buClr>
                          <a:schemeClr val="accent1"/>
                        </a:buClr>
                        <a:buFont typeface="Wingdings 2" panose="05020102010507070707" pitchFamily="18" charset="2"/>
                        <a:defRPr sz="2000">
                          <a:solidFill>
                            <a:srgbClr val="292A45"/>
                          </a:solidFill>
                          <a:latin typeface="Helvetica LT Std" pitchFamily="34" charset="0"/>
                        </a:defRPr>
                      </a:lvl3pPr>
                      <a:lvl4pPr marL="1600200" indent="-228600" eaLnBrk="0" hangingPunct="0">
                        <a:spcBef>
                          <a:spcPts val="300"/>
                        </a:spcBef>
                        <a:buClr>
                          <a:schemeClr val="accent1"/>
                        </a:buClr>
                        <a:buFont typeface="Wingdings 2" panose="05020102010507070707" pitchFamily="18" charset="2"/>
                        <a:defRPr sz="2000">
                          <a:solidFill>
                            <a:schemeClr val="accent1"/>
                          </a:solidFill>
                          <a:latin typeface="Helvetica LT Std" pitchFamily="34" charset="0"/>
                        </a:defRPr>
                      </a:lvl4pPr>
                      <a:lvl5pPr marL="2057400" indent="-228600" eaLnBrk="0" hangingPunct="0">
                        <a:spcBef>
                          <a:spcPts val="300"/>
                        </a:spcBef>
                        <a:buClr>
                          <a:srgbClr val="A04DA3"/>
                        </a:buClr>
                        <a:buFont typeface="Georgia" panose="02040502050405020303" pitchFamily="18" charset="0"/>
                        <a:defRPr>
                          <a:solidFill>
                            <a:srgbClr val="A04DA3"/>
                          </a:solidFill>
                          <a:latin typeface="Helvetica LT Std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rgbClr val="A04DA3"/>
                        </a:buClr>
                        <a:buFont typeface="Georgia" panose="02040502050405020303" pitchFamily="18" charset="0"/>
                        <a:defRPr>
                          <a:solidFill>
                            <a:srgbClr val="A04DA3"/>
                          </a:solidFill>
                          <a:latin typeface="Helvetica LT Std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rgbClr val="A04DA3"/>
                        </a:buClr>
                        <a:buFont typeface="Georgia" panose="02040502050405020303" pitchFamily="18" charset="0"/>
                        <a:defRPr>
                          <a:solidFill>
                            <a:srgbClr val="A04DA3"/>
                          </a:solidFill>
                          <a:latin typeface="Helvetica LT Std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rgbClr val="A04DA3"/>
                        </a:buClr>
                        <a:buFont typeface="Georgia" panose="02040502050405020303" pitchFamily="18" charset="0"/>
                        <a:defRPr>
                          <a:solidFill>
                            <a:srgbClr val="A04DA3"/>
                          </a:solidFill>
                          <a:latin typeface="Helvetica LT Std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rgbClr val="A04DA3"/>
                        </a:buClr>
                        <a:buFont typeface="Georgia" panose="02040502050405020303" pitchFamily="18" charset="0"/>
                        <a:defRPr>
                          <a:solidFill>
                            <a:srgbClr val="A04DA3"/>
                          </a:solidFill>
                          <a:latin typeface="Helvetica LT Std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Cuisine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ts val="300"/>
                        </a:spcBef>
                        <a:buClr>
                          <a:srgbClr val="A04DA3"/>
                        </a:buClr>
                        <a:buFont typeface="Georgia" panose="02040502050405020303" pitchFamily="18" charset="0"/>
                        <a:defRPr sz="2400">
                          <a:solidFill>
                            <a:schemeClr val="tx1"/>
                          </a:solidFill>
                          <a:latin typeface="Helvetica LT Std" pitchFamily="34" charset="0"/>
                        </a:defRPr>
                      </a:lvl1pPr>
                      <a:lvl2pPr marL="742950" indent="-285750" eaLnBrk="0" hangingPunct="0">
                        <a:spcBef>
                          <a:spcPts val="300"/>
                        </a:spcBef>
                        <a:buClr>
                          <a:schemeClr val="accent2"/>
                        </a:buClr>
                        <a:buFont typeface="Georgia" panose="02040502050405020303" pitchFamily="18" charset="0"/>
                        <a:defRPr sz="2200">
                          <a:solidFill>
                            <a:srgbClr val="292A45"/>
                          </a:solidFill>
                          <a:latin typeface="Helvetica LT Std" pitchFamily="34" charset="0"/>
                        </a:defRPr>
                      </a:lvl2pPr>
                      <a:lvl3pPr marL="1143000" indent="-228600" eaLnBrk="0" hangingPunct="0">
                        <a:spcBef>
                          <a:spcPts val="300"/>
                        </a:spcBef>
                        <a:buClr>
                          <a:schemeClr val="accent1"/>
                        </a:buClr>
                        <a:buFont typeface="Wingdings 2" panose="05020102010507070707" pitchFamily="18" charset="2"/>
                        <a:defRPr sz="2000">
                          <a:solidFill>
                            <a:srgbClr val="292A45"/>
                          </a:solidFill>
                          <a:latin typeface="Helvetica LT Std" pitchFamily="34" charset="0"/>
                        </a:defRPr>
                      </a:lvl3pPr>
                      <a:lvl4pPr marL="1600200" indent="-228600" eaLnBrk="0" hangingPunct="0">
                        <a:spcBef>
                          <a:spcPts val="300"/>
                        </a:spcBef>
                        <a:buClr>
                          <a:schemeClr val="accent1"/>
                        </a:buClr>
                        <a:buFont typeface="Wingdings 2" panose="05020102010507070707" pitchFamily="18" charset="2"/>
                        <a:defRPr sz="2000">
                          <a:solidFill>
                            <a:schemeClr val="accent1"/>
                          </a:solidFill>
                          <a:latin typeface="Helvetica LT Std" pitchFamily="34" charset="0"/>
                        </a:defRPr>
                      </a:lvl4pPr>
                      <a:lvl5pPr marL="2057400" indent="-228600" eaLnBrk="0" hangingPunct="0">
                        <a:spcBef>
                          <a:spcPts val="300"/>
                        </a:spcBef>
                        <a:buClr>
                          <a:srgbClr val="A04DA3"/>
                        </a:buClr>
                        <a:buFont typeface="Georgia" panose="02040502050405020303" pitchFamily="18" charset="0"/>
                        <a:defRPr>
                          <a:solidFill>
                            <a:srgbClr val="A04DA3"/>
                          </a:solidFill>
                          <a:latin typeface="Helvetica LT Std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rgbClr val="A04DA3"/>
                        </a:buClr>
                        <a:buFont typeface="Georgia" panose="02040502050405020303" pitchFamily="18" charset="0"/>
                        <a:defRPr>
                          <a:solidFill>
                            <a:srgbClr val="A04DA3"/>
                          </a:solidFill>
                          <a:latin typeface="Helvetica LT Std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rgbClr val="A04DA3"/>
                        </a:buClr>
                        <a:buFont typeface="Georgia" panose="02040502050405020303" pitchFamily="18" charset="0"/>
                        <a:defRPr>
                          <a:solidFill>
                            <a:srgbClr val="A04DA3"/>
                          </a:solidFill>
                          <a:latin typeface="Helvetica LT Std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rgbClr val="A04DA3"/>
                        </a:buClr>
                        <a:buFont typeface="Georgia" panose="02040502050405020303" pitchFamily="18" charset="0"/>
                        <a:defRPr>
                          <a:solidFill>
                            <a:srgbClr val="A04DA3"/>
                          </a:solidFill>
                          <a:latin typeface="Helvetica LT Std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rgbClr val="A04DA3"/>
                        </a:buClr>
                        <a:buFont typeface="Georgia" panose="02040502050405020303" pitchFamily="18" charset="0"/>
                        <a:defRPr>
                          <a:solidFill>
                            <a:srgbClr val="A04DA3"/>
                          </a:solidFill>
                          <a:latin typeface="Helvetica LT Std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Service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ts val="300"/>
                        </a:spcBef>
                        <a:buClr>
                          <a:srgbClr val="A04DA3"/>
                        </a:buClr>
                        <a:buFont typeface="Georgia" panose="02040502050405020303" pitchFamily="18" charset="0"/>
                        <a:defRPr sz="2400">
                          <a:solidFill>
                            <a:schemeClr val="tx1"/>
                          </a:solidFill>
                          <a:latin typeface="Helvetica LT Std" pitchFamily="34" charset="0"/>
                        </a:defRPr>
                      </a:lvl1pPr>
                      <a:lvl2pPr marL="742950" indent="-285750" eaLnBrk="0" hangingPunct="0">
                        <a:spcBef>
                          <a:spcPts val="300"/>
                        </a:spcBef>
                        <a:buClr>
                          <a:schemeClr val="accent2"/>
                        </a:buClr>
                        <a:buFont typeface="Georgia" panose="02040502050405020303" pitchFamily="18" charset="0"/>
                        <a:defRPr sz="2200">
                          <a:solidFill>
                            <a:srgbClr val="292A45"/>
                          </a:solidFill>
                          <a:latin typeface="Helvetica LT Std" pitchFamily="34" charset="0"/>
                        </a:defRPr>
                      </a:lvl2pPr>
                      <a:lvl3pPr marL="1143000" indent="-228600" eaLnBrk="0" hangingPunct="0">
                        <a:spcBef>
                          <a:spcPts val="300"/>
                        </a:spcBef>
                        <a:buClr>
                          <a:schemeClr val="accent1"/>
                        </a:buClr>
                        <a:buFont typeface="Wingdings 2" panose="05020102010507070707" pitchFamily="18" charset="2"/>
                        <a:defRPr sz="2000">
                          <a:solidFill>
                            <a:srgbClr val="292A45"/>
                          </a:solidFill>
                          <a:latin typeface="Helvetica LT Std" pitchFamily="34" charset="0"/>
                        </a:defRPr>
                      </a:lvl3pPr>
                      <a:lvl4pPr marL="1600200" indent="-228600" eaLnBrk="0" hangingPunct="0">
                        <a:spcBef>
                          <a:spcPts val="300"/>
                        </a:spcBef>
                        <a:buClr>
                          <a:schemeClr val="accent1"/>
                        </a:buClr>
                        <a:buFont typeface="Wingdings 2" panose="05020102010507070707" pitchFamily="18" charset="2"/>
                        <a:defRPr sz="2000">
                          <a:solidFill>
                            <a:schemeClr val="accent1"/>
                          </a:solidFill>
                          <a:latin typeface="Helvetica LT Std" pitchFamily="34" charset="0"/>
                        </a:defRPr>
                      </a:lvl4pPr>
                      <a:lvl5pPr marL="2057400" indent="-228600" eaLnBrk="0" hangingPunct="0">
                        <a:spcBef>
                          <a:spcPts val="300"/>
                        </a:spcBef>
                        <a:buClr>
                          <a:srgbClr val="A04DA3"/>
                        </a:buClr>
                        <a:buFont typeface="Georgia" panose="02040502050405020303" pitchFamily="18" charset="0"/>
                        <a:defRPr>
                          <a:solidFill>
                            <a:srgbClr val="A04DA3"/>
                          </a:solidFill>
                          <a:latin typeface="Helvetica LT Std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rgbClr val="A04DA3"/>
                        </a:buClr>
                        <a:buFont typeface="Georgia" panose="02040502050405020303" pitchFamily="18" charset="0"/>
                        <a:defRPr>
                          <a:solidFill>
                            <a:srgbClr val="A04DA3"/>
                          </a:solidFill>
                          <a:latin typeface="Helvetica LT Std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rgbClr val="A04DA3"/>
                        </a:buClr>
                        <a:buFont typeface="Georgia" panose="02040502050405020303" pitchFamily="18" charset="0"/>
                        <a:defRPr>
                          <a:solidFill>
                            <a:srgbClr val="A04DA3"/>
                          </a:solidFill>
                          <a:latin typeface="Helvetica LT Std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rgbClr val="A04DA3"/>
                        </a:buClr>
                        <a:buFont typeface="Georgia" panose="02040502050405020303" pitchFamily="18" charset="0"/>
                        <a:defRPr>
                          <a:solidFill>
                            <a:srgbClr val="A04DA3"/>
                          </a:solidFill>
                          <a:latin typeface="Helvetica LT Std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rgbClr val="A04DA3"/>
                        </a:buClr>
                        <a:buFont typeface="Georgia" panose="02040502050405020303" pitchFamily="18" charset="0"/>
                        <a:defRPr>
                          <a:solidFill>
                            <a:srgbClr val="A04DA3"/>
                          </a:solidFill>
                          <a:latin typeface="Helvetica LT Std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Cost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ts val="300"/>
                        </a:spcBef>
                        <a:buClr>
                          <a:srgbClr val="A04DA3"/>
                        </a:buClr>
                        <a:buFont typeface="Georgia" panose="02040502050405020303" pitchFamily="18" charset="0"/>
                        <a:defRPr sz="2400">
                          <a:solidFill>
                            <a:schemeClr val="tx1"/>
                          </a:solidFill>
                          <a:latin typeface="Helvetica LT Std" pitchFamily="34" charset="0"/>
                        </a:defRPr>
                      </a:lvl1pPr>
                      <a:lvl2pPr marL="742950" indent="-285750" eaLnBrk="0" hangingPunct="0">
                        <a:spcBef>
                          <a:spcPts val="300"/>
                        </a:spcBef>
                        <a:buClr>
                          <a:schemeClr val="accent2"/>
                        </a:buClr>
                        <a:buFont typeface="Georgia" panose="02040502050405020303" pitchFamily="18" charset="0"/>
                        <a:defRPr sz="2200">
                          <a:solidFill>
                            <a:srgbClr val="292A45"/>
                          </a:solidFill>
                          <a:latin typeface="Helvetica LT Std" pitchFamily="34" charset="0"/>
                        </a:defRPr>
                      </a:lvl2pPr>
                      <a:lvl3pPr marL="1143000" indent="-228600" eaLnBrk="0" hangingPunct="0">
                        <a:spcBef>
                          <a:spcPts val="300"/>
                        </a:spcBef>
                        <a:buClr>
                          <a:schemeClr val="accent1"/>
                        </a:buClr>
                        <a:buFont typeface="Wingdings 2" panose="05020102010507070707" pitchFamily="18" charset="2"/>
                        <a:defRPr sz="2000">
                          <a:solidFill>
                            <a:srgbClr val="292A45"/>
                          </a:solidFill>
                          <a:latin typeface="Helvetica LT Std" pitchFamily="34" charset="0"/>
                        </a:defRPr>
                      </a:lvl3pPr>
                      <a:lvl4pPr marL="1600200" indent="-228600" eaLnBrk="0" hangingPunct="0">
                        <a:spcBef>
                          <a:spcPts val="300"/>
                        </a:spcBef>
                        <a:buClr>
                          <a:schemeClr val="accent1"/>
                        </a:buClr>
                        <a:buFont typeface="Wingdings 2" panose="05020102010507070707" pitchFamily="18" charset="2"/>
                        <a:defRPr sz="2000">
                          <a:solidFill>
                            <a:schemeClr val="accent1"/>
                          </a:solidFill>
                          <a:latin typeface="Helvetica LT Std" pitchFamily="34" charset="0"/>
                        </a:defRPr>
                      </a:lvl4pPr>
                      <a:lvl5pPr marL="2057400" indent="-228600" eaLnBrk="0" hangingPunct="0">
                        <a:spcBef>
                          <a:spcPts val="300"/>
                        </a:spcBef>
                        <a:buClr>
                          <a:srgbClr val="A04DA3"/>
                        </a:buClr>
                        <a:buFont typeface="Georgia" panose="02040502050405020303" pitchFamily="18" charset="0"/>
                        <a:defRPr>
                          <a:solidFill>
                            <a:srgbClr val="A04DA3"/>
                          </a:solidFill>
                          <a:latin typeface="Helvetica LT Std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rgbClr val="A04DA3"/>
                        </a:buClr>
                        <a:buFont typeface="Georgia" panose="02040502050405020303" pitchFamily="18" charset="0"/>
                        <a:defRPr>
                          <a:solidFill>
                            <a:srgbClr val="A04DA3"/>
                          </a:solidFill>
                          <a:latin typeface="Helvetica LT Std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rgbClr val="A04DA3"/>
                        </a:buClr>
                        <a:buFont typeface="Georgia" panose="02040502050405020303" pitchFamily="18" charset="0"/>
                        <a:defRPr>
                          <a:solidFill>
                            <a:srgbClr val="A04DA3"/>
                          </a:solidFill>
                          <a:latin typeface="Helvetica LT Std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rgbClr val="A04DA3"/>
                        </a:buClr>
                        <a:buFont typeface="Georgia" panose="02040502050405020303" pitchFamily="18" charset="0"/>
                        <a:defRPr>
                          <a:solidFill>
                            <a:srgbClr val="A04DA3"/>
                          </a:solidFill>
                          <a:latin typeface="Helvetica LT Std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rgbClr val="A04DA3"/>
                        </a:buClr>
                        <a:buFont typeface="Georgia" panose="02040502050405020303" pitchFamily="18" charset="0"/>
                        <a:defRPr>
                          <a:solidFill>
                            <a:srgbClr val="A04DA3"/>
                          </a:solidFill>
                          <a:latin typeface="Helvetica LT Std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Rating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8559">
                <a:tc>
                  <a:txBody>
                    <a:bodyPr/>
                    <a:lstStyle>
                      <a:lvl1pPr eaLnBrk="0" hangingPunct="0">
                        <a:spcBef>
                          <a:spcPts val="300"/>
                        </a:spcBef>
                        <a:buClr>
                          <a:srgbClr val="A04DA3"/>
                        </a:buClr>
                        <a:buFont typeface="Georgia" panose="02040502050405020303" pitchFamily="18" charset="0"/>
                        <a:defRPr sz="2400">
                          <a:solidFill>
                            <a:schemeClr val="tx1"/>
                          </a:solidFill>
                          <a:latin typeface="Helvetica LT Std" pitchFamily="34" charset="0"/>
                        </a:defRPr>
                      </a:lvl1pPr>
                      <a:lvl2pPr marL="742950" indent="-285750" eaLnBrk="0" hangingPunct="0">
                        <a:spcBef>
                          <a:spcPts val="300"/>
                        </a:spcBef>
                        <a:buClr>
                          <a:schemeClr val="accent2"/>
                        </a:buClr>
                        <a:buFont typeface="Georgia" panose="02040502050405020303" pitchFamily="18" charset="0"/>
                        <a:defRPr sz="2200">
                          <a:solidFill>
                            <a:srgbClr val="292A45"/>
                          </a:solidFill>
                          <a:latin typeface="Helvetica LT Std" pitchFamily="34" charset="0"/>
                        </a:defRPr>
                      </a:lvl2pPr>
                      <a:lvl3pPr marL="1143000" indent="-228600" eaLnBrk="0" hangingPunct="0">
                        <a:spcBef>
                          <a:spcPts val="300"/>
                        </a:spcBef>
                        <a:buClr>
                          <a:schemeClr val="accent1"/>
                        </a:buClr>
                        <a:buFont typeface="Wingdings 2" panose="05020102010507070707" pitchFamily="18" charset="2"/>
                        <a:defRPr sz="2000">
                          <a:solidFill>
                            <a:srgbClr val="292A45"/>
                          </a:solidFill>
                          <a:latin typeface="Helvetica LT Std" pitchFamily="34" charset="0"/>
                        </a:defRPr>
                      </a:lvl3pPr>
                      <a:lvl4pPr marL="1600200" indent="-228600" eaLnBrk="0" hangingPunct="0">
                        <a:spcBef>
                          <a:spcPts val="300"/>
                        </a:spcBef>
                        <a:buClr>
                          <a:schemeClr val="accent1"/>
                        </a:buClr>
                        <a:buFont typeface="Wingdings 2" panose="05020102010507070707" pitchFamily="18" charset="2"/>
                        <a:defRPr sz="2000">
                          <a:solidFill>
                            <a:schemeClr val="accent1"/>
                          </a:solidFill>
                          <a:latin typeface="Helvetica LT Std" pitchFamily="34" charset="0"/>
                        </a:defRPr>
                      </a:lvl4pPr>
                      <a:lvl5pPr marL="2057400" indent="-228600" eaLnBrk="0" hangingPunct="0">
                        <a:spcBef>
                          <a:spcPts val="300"/>
                        </a:spcBef>
                        <a:buClr>
                          <a:srgbClr val="A04DA3"/>
                        </a:buClr>
                        <a:buFont typeface="Georgia" panose="02040502050405020303" pitchFamily="18" charset="0"/>
                        <a:defRPr>
                          <a:solidFill>
                            <a:srgbClr val="A04DA3"/>
                          </a:solidFill>
                          <a:latin typeface="Helvetica LT Std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rgbClr val="A04DA3"/>
                        </a:buClr>
                        <a:buFont typeface="Georgia" panose="02040502050405020303" pitchFamily="18" charset="0"/>
                        <a:defRPr>
                          <a:solidFill>
                            <a:srgbClr val="A04DA3"/>
                          </a:solidFill>
                          <a:latin typeface="Helvetica LT Std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rgbClr val="A04DA3"/>
                        </a:buClr>
                        <a:buFont typeface="Georgia" panose="02040502050405020303" pitchFamily="18" charset="0"/>
                        <a:defRPr>
                          <a:solidFill>
                            <a:srgbClr val="A04DA3"/>
                          </a:solidFill>
                          <a:latin typeface="Helvetica LT Std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rgbClr val="A04DA3"/>
                        </a:buClr>
                        <a:buFont typeface="Georgia" panose="02040502050405020303" pitchFamily="18" charset="0"/>
                        <a:defRPr>
                          <a:solidFill>
                            <a:srgbClr val="A04DA3"/>
                          </a:solidFill>
                          <a:latin typeface="Helvetica LT Std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rgbClr val="A04DA3"/>
                        </a:buClr>
                        <a:buFont typeface="Georgia" panose="02040502050405020303" pitchFamily="18" charset="0"/>
                        <a:defRPr>
                          <a:solidFill>
                            <a:srgbClr val="A04DA3"/>
                          </a:solidFill>
                          <a:latin typeface="Helvetica LT Std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Italian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ts val="300"/>
                        </a:spcBef>
                        <a:buClr>
                          <a:srgbClr val="A04DA3"/>
                        </a:buClr>
                        <a:buFont typeface="Georgia" panose="02040502050405020303" pitchFamily="18" charset="0"/>
                        <a:defRPr sz="2400">
                          <a:solidFill>
                            <a:schemeClr val="tx1"/>
                          </a:solidFill>
                          <a:latin typeface="Helvetica LT Std" pitchFamily="34" charset="0"/>
                        </a:defRPr>
                      </a:lvl1pPr>
                      <a:lvl2pPr marL="742950" indent="-285750" eaLnBrk="0" hangingPunct="0">
                        <a:spcBef>
                          <a:spcPts val="300"/>
                        </a:spcBef>
                        <a:buClr>
                          <a:schemeClr val="accent2"/>
                        </a:buClr>
                        <a:buFont typeface="Georgia" panose="02040502050405020303" pitchFamily="18" charset="0"/>
                        <a:defRPr sz="2200">
                          <a:solidFill>
                            <a:srgbClr val="292A45"/>
                          </a:solidFill>
                          <a:latin typeface="Helvetica LT Std" pitchFamily="34" charset="0"/>
                        </a:defRPr>
                      </a:lvl2pPr>
                      <a:lvl3pPr marL="1143000" indent="-228600" eaLnBrk="0" hangingPunct="0">
                        <a:spcBef>
                          <a:spcPts val="300"/>
                        </a:spcBef>
                        <a:buClr>
                          <a:schemeClr val="accent1"/>
                        </a:buClr>
                        <a:buFont typeface="Wingdings 2" panose="05020102010507070707" pitchFamily="18" charset="2"/>
                        <a:defRPr sz="2000">
                          <a:solidFill>
                            <a:srgbClr val="292A45"/>
                          </a:solidFill>
                          <a:latin typeface="Helvetica LT Std" pitchFamily="34" charset="0"/>
                        </a:defRPr>
                      </a:lvl3pPr>
                      <a:lvl4pPr marL="1600200" indent="-228600" eaLnBrk="0" hangingPunct="0">
                        <a:spcBef>
                          <a:spcPts val="300"/>
                        </a:spcBef>
                        <a:buClr>
                          <a:schemeClr val="accent1"/>
                        </a:buClr>
                        <a:buFont typeface="Wingdings 2" panose="05020102010507070707" pitchFamily="18" charset="2"/>
                        <a:defRPr sz="2000">
                          <a:solidFill>
                            <a:schemeClr val="accent1"/>
                          </a:solidFill>
                          <a:latin typeface="Helvetica LT Std" pitchFamily="34" charset="0"/>
                        </a:defRPr>
                      </a:lvl4pPr>
                      <a:lvl5pPr marL="2057400" indent="-228600" eaLnBrk="0" hangingPunct="0">
                        <a:spcBef>
                          <a:spcPts val="300"/>
                        </a:spcBef>
                        <a:buClr>
                          <a:srgbClr val="A04DA3"/>
                        </a:buClr>
                        <a:buFont typeface="Georgia" panose="02040502050405020303" pitchFamily="18" charset="0"/>
                        <a:defRPr>
                          <a:solidFill>
                            <a:srgbClr val="A04DA3"/>
                          </a:solidFill>
                          <a:latin typeface="Helvetica LT Std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rgbClr val="A04DA3"/>
                        </a:buClr>
                        <a:buFont typeface="Georgia" panose="02040502050405020303" pitchFamily="18" charset="0"/>
                        <a:defRPr>
                          <a:solidFill>
                            <a:srgbClr val="A04DA3"/>
                          </a:solidFill>
                          <a:latin typeface="Helvetica LT Std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rgbClr val="A04DA3"/>
                        </a:buClr>
                        <a:buFont typeface="Georgia" panose="02040502050405020303" pitchFamily="18" charset="0"/>
                        <a:defRPr>
                          <a:solidFill>
                            <a:srgbClr val="A04DA3"/>
                          </a:solidFill>
                          <a:latin typeface="Helvetica LT Std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rgbClr val="A04DA3"/>
                        </a:buClr>
                        <a:buFont typeface="Georgia" panose="02040502050405020303" pitchFamily="18" charset="0"/>
                        <a:defRPr>
                          <a:solidFill>
                            <a:srgbClr val="A04DA3"/>
                          </a:solidFill>
                          <a:latin typeface="Helvetica LT Std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rgbClr val="A04DA3"/>
                        </a:buClr>
                        <a:buFont typeface="Georgia" panose="02040502050405020303" pitchFamily="18" charset="0"/>
                        <a:defRPr>
                          <a:solidFill>
                            <a:srgbClr val="A04DA3"/>
                          </a:solidFill>
                          <a:latin typeface="Helvetica LT Std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Counter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ts val="300"/>
                        </a:spcBef>
                        <a:buClr>
                          <a:srgbClr val="A04DA3"/>
                        </a:buClr>
                        <a:buFont typeface="Georgia" panose="02040502050405020303" pitchFamily="18" charset="0"/>
                        <a:defRPr sz="2400">
                          <a:solidFill>
                            <a:schemeClr val="tx1"/>
                          </a:solidFill>
                          <a:latin typeface="Helvetica LT Std" pitchFamily="34" charset="0"/>
                        </a:defRPr>
                      </a:lvl1pPr>
                      <a:lvl2pPr marL="742950" indent="-285750" eaLnBrk="0" hangingPunct="0">
                        <a:spcBef>
                          <a:spcPts val="300"/>
                        </a:spcBef>
                        <a:buClr>
                          <a:schemeClr val="accent2"/>
                        </a:buClr>
                        <a:buFont typeface="Georgia" panose="02040502050405020303" pitchFamily="18" charset="0"/>
                        <a:defRPr sz="2200">
                          <a:solidFill>
                            <a:srgbClr val="292A45"/>
                          </a:solidFill>
                          <a:latin typeface="Helvetica LT Std" pitchFamily="34" charset="0"/>
                        </a:defRPr>
                      </a:lvl2pPr>
                      <a:lvl3pPr marL="1143000" indent="-228600" eaLnBrk="0" hangingPunct="0">
                        <a:spcBef>
                          <a:spcPts val="300"/>
                        </a:spcBef>
                        <a:buClr>
                          <a:schemeClr val="accent1"/>
                        </a:buClr>
                        <a:buFont typeface="Wingdings 2" panose="05020102010507070707" pitchFamily="18" charset="2"/>
                        <a:defRPr sz="2000">
                          <a:solidFill>
                            <a:srgbClr val="292A45"/>
                          </a:solidFill>
                          <a:latin typeface="Helvetica LT Std" pitchFamily="34" charset="0"/>
                        </a:defRPr>
                      </a:lvl3pPr>
                      <a:lvl4pPr marL="1600200" indent="-228600" eaLnBrk="0" hangingPunct="0">
                        <a:spcBef>
                          <a:spcPts val="300"/>
                        </a:spcBef>
                        <a:buClr>
                          <a:schemeClr val="accent1"/>
                        </a:buClr>
                        <a:buFont typeface="Wingdings 2" panose="05020102010507070707" pitchFamily="18" charset="2"/>
                        <a:defRPr sz="2000">
                          <a:solidFill>
                            <a:schemeClr val="accent1"/>
                          </a:solidFill>
                          <a:latin typeface="Helvetica LT Std" pitchFamily="34" charset="0"/>
                        </a:defRPr>
                      </a:lvl4pPr>
                      <a:lvl5pPr marL="2057400" indent="-228600" eaLnBrk="0" hangingPunct="0">
                        <a:spcBef>
                          <a:spcPts val="300"/>
                        </a:spcBef>
                        <a:buClr>
                          <a:srgbClr val="A04DA3"/>
                        </a:buClr>
                        <a:buFont typeface="Georgia" panose="02040502050405020303" pitchFamily="18" charset="0"/>
                        <a:defRPr>
                          <a:solidFill>
                            <a:srgbClr val="A04DA3"/>
                          </a:solidFill>
                          <a:latin typeface="Helvetica LT Std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rgbClr val="A04DA3"/>
                        </a:buClr>
                        <a:buFont typeface="Georgia" panose="02040502050405020303" pitchFamily="18" charset="0"/>
                        <a:defRPr>
                          <a:solidFill>
                            <a:srgbClr val="A04DA3"/>
                          </a:solidFill>
                          <a:latin typeface="Helvetica LT Std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rgbClr val="A04DA3"/>
                        </a:buClr>
                        <a:buFont typeface="Georgia" panose="02040502050405020303" pitchFamily="18" charset="0"/>
                        <a:defRPr>
                          <a:solidFill>
                            <a:srgbClr val="A04DA3"/>
                          </a:solidFill>
                          <a:latin typeface="Helvetica LT Std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rgbClr val="A04DA3"/>
                        </a:buClr>
                        <a:buFont typeface="Georgia" panose="02040502050405020303" pitchFamily="18" charset="0"/>
                        <a:defRPr>
                          <a:solidFill>
                            <a:srgbClr val="A04DA3"/>
                          </a:solidFill>
                          <a:latin typeface="Helvetica LT Std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rgbClr val="A04DA3"/>
                        </a:buClr>
                        <a:buFont typeface="Georgia" panose="02040502050405020303" pitchFamily="18" charset="0"/>
                        <a:defRPr>
                          <a:solidFill>
                            <a:srgbClr val="A04DA3"/>
                          </a:solidFill>
                          <a:latin typeface="Helvetica LT Std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Low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ts val="300"/>
                        </a:spcBef>
                        <a:buClr>
                          <a:srgbClr val="A04DA3"/>
                        </a:buClr>
                        <a:buFont typeface="Georgia" panose="02040502050405020303" pitchFamily="18" charset="0"/>
                        <a:defRPr sz="2400">
                          <a:solidFill>
                            <a:schemeClr val="tx1"/>
                          </a:solidFill>
                          <a:latin typeface="Helvetica LT Std" pitchFamily="34" charset="0"/>
                        </a:defRPr>
                      </a:lvl1pPr>
                      <a:lvl2pPr marL="742950" indent="-285750" eaLnBrk="0" hangingPunct="0">
                        <a:spcBef>
                          <a:spcPts val="300"/>
                        </a:spcBef>
                        <a:buClr>
                          <a:schemeClr val="accent2"/>
                        </a:buClr>
                        <a:buFont typeface="Georgia" panose="02040502050405020303" pitchFamily="18" charset="0"/>
                        <a:defRPr sz="2200">
                          <a:solidFill>
                            <a:srgbClr val="292A45"/>
                          </a:solidFill>
                          <a:latin typeface="Helvetica LT Std" pitchFamily="34" charset="0"/>
                        </a:defRPr>
                      </a:lvl2pPr>
                      <a:lvl3pPr marL="1143000" indent="-228600" eaLnBrk="0" hangingPunct="0">
                        <a:spcBef>
                          <a:spcPts val="300"/>
                        </a:spcBef>
                        <a:buClr>
                          <a:schemeClr val="accent1"/>
                        </a:buClr>
                        <a:buFont typeface="Wingdings 2" panose="05020102010507070707" pitchFamily="18" charset="2"/>
                        <a:defRPr sz="2000">
                          <a:solidFill>
                            <a:srgbClr val="292A45"/>
                          </a:solidFill>
                          <a:latin typeface="Helvetica LT Std" pitchFamily="34" charset="0"/>
                        </a:defRPr>
                      </a:lvl3pPr>
                      <a:lvl4pPr marL="1600200" indent="-228600" eaLnBrk="0" hangingPunct="0">
                        <a:spcBef>
                          <a:spcPts val="300"/>
                        </a:spcBef>
                        <a:buClr>
                          <a:schemeClr val="accent1"/>
                        </a:buClr>
                        <a:buFont typeface="Wingdings 2" panose="05020102010507070707" pitchFamily="18" charset="2"/>
                        <a:defRPr sz="2000">
                          <a:solidFill>
                            <a:schemeClr val="accent1"/>
                          </a:solidFill>
                          <a:latin typeface="Helvetica LT Std" pitchFamily="34" charset="0"/>
                        </a:defRPr>
                      </a:lvl4pPr>
                      <a:lvl5pPr marL="2057400" indent="-228600" eaLnBrk="0" hangingPunct="0">
                        <a:spcBef>
                          <a:spcPts val="300"/>
                        </a:spcBef>
                        <a:buClr>
                          <a:srgbClr val="A04DA3"/>
                        </a:buClr>
                        <a:buFont typeface="Georgia" panose="02040502050405020303" pitchFamily="18" charset="0"/>
                        <a:defRPr>
                          <a:solidFill>
                            <a:srgbClr val="A04DA3"/>
                          </a:solidFill>
                          <a:latin typeface="Helvetica LT Std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rgbClr val="A04DA3"/>
                        </a:buClr>
                        <a:buFont typeface="Georgia" panose="02040502050405020303" pitchFamily="18" charset="0"/>
                        <a:defRPr>
                          <a:solidFill>
                            <a:srgbClr val="A04DA3"/>
                          </a:solidFill>
                          <a:latin typeface="Helvetica LT Std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rgbClr val="A04DA3"/>
                        </a:buClr>
                        <a:buFont typeface="Georgia" panose="02040502050405020303" pitchFamily="18" charset="0"/>
                        <a:defRPr>
                          <a:solidFill>
                            <a:srgbClr val="A04DA3"/>
                          </a:solidFill>
                          <a:latin typeface="Helvetica LT Std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rgbClr val="A04DA3"/>
                        </a:buClr>
                        <a:buFont typeface="Georgia" panose="02040502050405020303" pitchFamily="18" charset="0"/>
                        <a:defRPr>
                          <a:solidFill>
                            <a:srgbClr val="A04DA3"/>
                          </a:solidFill>
                          <a:latin typeface="Helvetica LT Std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rgbClr val="A04DA3"/>
                        </a:buClr>
                        <a:buFont typeface="Georgia" panose="02040502050405020303" pitchFamily="18" charset="0"/>
                        <a:defRPr>
                          <a:solidFill>
                            <a:srgbClr val="A04DA3"/>
                          </a:solidFill>
                          <a:latin typeface="Helvetica LT Std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Negative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8559">
                <a:tc>
                  <a:txBody>
                    <a:bodyPr/>
                    <a:lstStyle>
                      <a:lvl1pPr eaLnBrk="0" hangingPunct="0">
                        <a:spcBef>
                          <a:spcPts val="300"/>
                        </a:spcBef>
                        <a:buClr>
                          <a:srgbClr val="A04DA3"/>
                        </a:buClr>
                        <a:buFont typeface="Georgia" panose="02040502050405020303" pitchFamily="18" charset="0"/>
                        <a:defRPr sz="2400">
                          <a:solidFill>
                            <a:schemeClr val="tx1"/>
                          </a:solidFill>
                          <a:latin typeface="Helvetica LT Std" pitchFamily="34" charset="0"/>
                        </a:defRPr>
                      </a:lvl1pPr>
                      <a:lvl2pPr marL="742950" indent="-285750" eaLnBrk="0" hangingPunct="0">
                        <a:spcBef>
                          <a:spcPts val="300"/>
                        </a:spcBef>
                        <a:buClr>
                          <a:schemeClr val="accent2"/>
                        </a:buClr>
                        <a:buFont typeface="Georgia" panose="02040502050405020303" pitchFamily="18" charset="0"/>
                        <a:defRPr sz="2200">
                          <a:solidFill>
                            <a:srgbClr val="292A45"/>
                          </a:solidFill>
                          <a:latin typeface="Helvetica LT Std" pitchFamily="34" charset="0"/>
                        </a:defRPr>
                      </a:lvl2pPr>
                      <a:lvl3pPr marL="1143000" indent="-228600" eaLnBrk="0" hangingPunct="0">
                        <a:spcBef>
                          <a:spcPts val="300"/>
                        </a:spcBef>
                        <a:buClr>
                          <a:schemeClr val="accent1"/>
                        </a:buClr>
                        <a:buFont typeface="Wingdings 2" panose="05020102010507070707" pitchFamily="18" charset="2"/>
                        <a:defRPr sz="2000">
                          <a:solidFill>
                            <a:srgbClr val="292A45"/>
                          </a:solidFill>
                          <a:latin typeface="Helvetica LT Std" pitchFamily="34" charset="0"/>
                        </a:defRPr>
                      </a:lvl3pPr>
                      <a:lvl4pPr marL="1600200" indent="-228600" eaLnBrk="0" hangingPunct="0">
                        <a:spcBef>
                          <a:spcPts val="300"/>
                        </a:spcBef>
                        <a:buClr>
                          <a:schemeClr val="accent1"/>
                        </a:buClr>
                        <a:buFont typeface="Wingdings 2" panose="05020102010507070707" pitchFamily="18" charset="2"/>
                        <a:defRPr sz="2000">
                          <a:solidFill>
                            <a:schemeClr val="accent1"/>
                          </a:solidFill>
                          <a:latin typeface="Helvetica LT Std" pitchFamily="34" charset="0"/>
                        </a:defRPr>
                      </a:lvl4pPr>
                      <a:lvl5pPr marL="2057400" indent="-228600" eaLnBrk="0" hangingPunct="0">
                        <a:spcBef>
                          <a:spcPts val="300"/>
                        </a:spcBef>
                        <a:buClr>
                          <a:srgbClr val="A04DA3"/>
                        </a:buClr>
                        <a:buFont typeface="Georgia" panose="02040502050405020303" pitchFamily="18" charset="0"/>
                        <a:defRPr>
                          <a:solidFill>
                            <a:srgbClr val="A04DA3"/>
                          </a:solidFill>
                          <a:latin typeface="Helvetica LT Std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rgbClr val="A04DA3"/>
                        </a:buClr>
                        <a:buFont typeface="Georgia" panose="02040502050405020303" pitchFamily="18" charset="0"/>
                        <a:defRPr>
                          <a:solidFill>
                            <a:srgbClr val="A04DA3"/>
                          </a:solidFill>
                          <a:latin typeface="Helvetica LT Std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rgbClr val="A04DA3"/>
                        </a:buClr>
                        <a:buFont typeface="Georgia" panose="02040502050405020303" pitchFamily="18" charset="0"/>
                        <a:defRPr>
                          <a:solidFill>
                            <a:srgbClr val="A04DA3"/>
                          </a:solidFill>
                          <a:latin typeface="Helvetica LT Std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rgbClr val="A04DA3"/>
                        </a:buClr>
                        <a:buFont typeface="Georgia" panose="02040502050405020303" pitchFamily="18" charset="0"/>
                        <a:defRPr>
                          <a:solidFill>
                            <a:srgbClr val="A04DA3"/>
                          </a:solidFill>
                          <a:latin typeface="Helvetica LT Std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rgbClr val="A04DA3"/>
                        </a:buClr>
                        <a:buFont typeface="Georgia" panose="02040502050405020303" pitchFamily="18" charset="0"/>
                        <a:defRPr>
                          <a:solidFill>
                            <a:srgbClr val="A04DA3"/>
                          </a:solidFill>
                          <a:latin typeface="Helvetica LT Std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French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ts val="300"/>
                        </a:spcBef>
                        <a:buClr>
                          <a:srgbClr val="A04DA3"/>
                        </a:buClr>
                        <a:buFont typeface="Georgia" panose="02040502050405020303" pitchFamily="18" charset="0"/>
                        <a:defRPr sz="2400">
                          <a:solidFill>
                            <a:schemeClr val="tx1"/>
                          </a:solidFill>
                          <a:latin typeface="Helvetica LT Std" pitchFamily="34" charset="0"/>
                        </a:defRPr>
                      </a:lvl1pPr>
                      <a:lvl2pPr marL="742950" indent="-285750" eaLnBrk="0" hangingPunct="0">
                        <a:spcBef>
                          <a:spcPts val="300"/>
                        </a:spcBef>
                        <a:buClr>
                          <a:schemeClr val="accent2"/>
                        </a:buClr>
                        <a:buFont typeface="Georgia" panose="02040502050405020303" pitchFamily="18" charset="0"/>
                        <a:defRPr sz="2200">
                          <a:solidFill>
                            <a:srgbClr val="292A45"/>
                          </a:solidFill>
                          <a:latin typeface="Helvetica LT Std" pitchFamily="34" charset="0"/>
                        </a:defRPr>
                      </a:lvl2pPr>
                      <a:lvl3pPr marL="1143000" indent="-228600" eaLnBrk="0" hangingPunct="0">
                        <a:spcBef>
                          <a:spcPts val="300"/>
                        </a:spcBef>
                        <a:buClr>
                          <a:schemeClr val="accent1"/>
                        </a:buClr>
                        <a:buFont typeface="Wingdings 2" panose="05020102010507070707" pitchFamily="18" charset="2"/>
                        <a:defRPr sz="2000">
                          <a:solidFill>
                            <a:srgbClr val="292A45"/>
                          </a:solidFill>
                          <a:latin typeface="Helvetica LT Std" pitchFamily="34" charset="0"/>
                        </a:defRPr>
                      </a:lvl3pPr>
                      <a:lvl4pPr marL="1600200" indent="-228600" eaLnBrk="0" hangingPunct="0">
                        <a:spcBef>
                          <a:spcPts val="300"/>
                        </a:spcBef>
                        <a:buClr>
                          <a:schemeClr val="accent1"/>
                        </a:buClr>
                        <a:buFont typeface="Wingdings 2" panose="05020102010507070707" pitchFamily="18" charset="2"/>
                        <a:defRPr sz="2000">
                          <a:solidFill>
                            <a:schemeClr val="accent1"/>
                          </a:solidFill>
                          <a:latin typeface="Helvetica LT Std" pitchFamily="34" charset="0"/>
                        </a:defRPr>
                      </a:lvl4pPr>
                      <a:lvl5pPr marL="2057400" indent="-228600" eaLnBrk="0" hangingPunct="0">
                        <a:spcBef>
                          <a:spcPts val="300"/>
                        </a:spcBef>
                        <a:buClr>
                          <a:srgbClr val="A04DA3"/>
                        </a:buClr>
                        <a:buFont typeface="Georgia" panose="02040502050405020303" pitchFamily="18" charset="0"/>
                        <a:defRPr>
                          <a:solidFill>
                            <a:srgbClr val="A04DA3"/>
                          </a:solidFill>
                          <a:latin typeface="Helvetica LT Std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rgbClr val="A04DA3"/>
                        </a:buClr>
                        <a:buFont typeface="Georgia" panose="02040502050405020303" pitchFamily="18" charset="0"/>
                        <a:defRPr>
                          <a:solidFill>
                            <a:srgbClr val="A04DA3"/>
                          </a:solidFill>
                          <a:latin typeface="Helvetica LT Std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rgbClr val="A04DA3"/>
                        </a:buClr>
                        <a:buFont typeface="Georgia" panose="02040502050405020303" pitchFamily="18" charset="0"/>
                        <a:defRPr>
                          <a:solidFill>
                            <a:srgbClr val="A04DA3"/>
                          </a:solidFill>
                          <a:latin typeface="Helvetica LT Std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rgbClr val="A04DA3"/>
                        </a:buClr>
                        <a:buFont typeface="Georgia" panose="02040502050405020303" pitchFamily="18" charset="0"/>
                        <a:defRPr>
                          <a:solidFill>
                            <a:srgbClr val="A04DA3"/>
                          </a:solidFill>
                          <a:latin typeface="Helvetica LT Std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rgbClr val="A04DA3"/>
                        </a:buClr>
                        <a:buFont typeface="Georgia" panose="02040502050405020303" pitchFamily="18" charset="0"/>
                        <a:defRPr>
                          <a:solidFill>
                            <a:srgbClr val="A04DA3"/>
                          </a:solidFill>
                          <a:latin typeface="Helvetica LT Std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Table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ts val="300"/>
                        </a:spcBef>
                        <a:buClr>
                          <a:srgbClr val="A04DA3"/>
                        </a:buClr>
                        <a:buFont typeface="Georgia" panose="02040502050405020303" pitchFamily="18" charset="0"/>
                        <a:defRPr sz="2400">
                          <a:solidFill>
                            <a:schemeClr val="tx1"/>
                          </a:solidFill>
                          <a:latin typeface="Helvetica LT Std" pitchFamily="34" charset="0"/>
                        </a:defRPr>
                      </a:lvl1pPr>
                      <a:lvl2pPr marL="742950" indent="-285750" eaLnBrk="0" hangingPunct="0">
                        <a:spcBef>
                          <a:spcPts val="300"/>
                        </a:spcBef>
                        <a:buClr>
                          <a:schemeClr val="accent2"/>
                        </a:buClr>
                        <a:buFont typeface="Georgia" panose="02040502050405020303" pitchFamily="18" charset="0"/>
                        <a:defRPr sz="2200">
                          <a:solidFill>
                            <a:srgbClr val="292A45"/>
                          </a:solidFill>
                          <a:latin typeface="Helvetica LT Std" pitchFamily="34" charset="0"/>
                        </a:defRPr>
                      </a:lvl2pPr>
                      <a:lvl3pPr marL="1143000" indent="-228600" eaLnBrk="0" hangingPunct="0">
                        <a:spcBef>
                          <a:spcPts val="300"/>
                        </a:spcBef>
                        <a:buClr>
                          <a:schemeClr val="accent1"/>
                        </a:buClr>
                        <a:buFont typeface="Wingdings 2" panose="05020102010507070707" pitchFamily="18" charset="2"/>
                        <a:defRPr sz="2000">
                          <a:solidFill>
                            <a:srgbClr val="292A45"/>
                          </a:solidFill>
                          <a:latin typeface="Helvetica LT Std" pitchFamily="34" charset="0"/>
                        </a:defRPr>
                      </a:lvl3pPr>
                      <a:lvl4pPr marL="1600200" indent="-228600" eaLnBrk="0" hangingPunct="0">
                        <a:spcBef>
                          <a:spcPts val="300"/>
                        </a:spcBef>
                        <a:buClr>
                          <a:schemeClr val="accent1"/>
                        </a:buClr>
                        <a:buFont typeface="Wingdings 2" panose="05020102010507070707" pitchFamily="18" charset="2"/>
                        <a:defRPr sz="2000">
                          <a:solidFill>
                            <a:schemeClr val="accent1"/>
                          </a:solidFill>
                          <a:latin typeface="Helvetica LT Std" pitchFamily="34" charset="0"/>
                        </a:defRPr>
                      </a:lvl4pPr>
                      <a:lvl5pPr marL="2057400" indent="-228600" eaLnBrk="0" hangingPunct="0">
                        <a:spcBef>
                          <a:spcPts val="300"/>
                        </a:spcBef>
                        <a:buClr>
                          <a:srgbClr val="A04DA3"/>
                        </a:buClr>
                        <a:buFont typeface="Georgia" panose="02040502050405020303" pitchFamily="18" charset="0"/>
                        <a:defRPr>
                          <a:solidFill>
                            <a:srgbClr val="A04DA3"/>
                          </a:solidFill>
                          <a:latin typeface="Helvetica LT Std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rgbClr val="A04DA3"/>
                        </a:buClr>
                        <a:buFont typeface="Georgia" panose="02040502050405020303" pitchFamily="18" charset="0"/>
                        <a:defRPr>
                          <a:solidFill>
                            <a:srgbClr val="A04DA3"/>
                          </a:solidFill>
                          <a:latin typeface="Helvetica LT Std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rgbClr val="A04DA3"/>
                        </a:buClr>
                        <a:buFont typeface="Georgia" panose="02040502050405020303" pitchFamily="18" charset="0"/>
                        <a:defRPr>
                          <a:solidFill>
                            <a:srgbClr val="A04DA3"/>
                          </a:solidFill>
                          <a:latin typeface="Helvetica LT Std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rgbClr val="A04DA3"/>
                        </a:buClr>
                        <a:buFont typeface="Georgia" panose="02040502050405020303" pitchFamily="18" charset="0"/>
                        <a:defRPr>
                          <a:solidFill>
                            <a:srgbClr val="A04DA3"/>
                          </a:solidFill>
                          <a:latin typeface="Helvetica LT Std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rgbClr val="A04DA3"/>
                        </a:buClr>
                        <a:buFont typeface="Georgia" panose="02040502050405020303" pitchFamily="18" charset="0"/>
                        <a:defRPr>
                          <a:solidFill>
                            <a:srgbClr val="A04DA3"/>
                          </a:solidFill>
                          <a:latin typeface="Helvetica LT Std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Med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ts val="300"/>
                        </a:spcBef>
                        <a:buClr>
                          <a:srgbClr val="A04DA3"/>
                        </a:buClr>
                        <a:buFont typeface="Georgia" panose="02040502050405020303" pitchFamily="18" charset="0"/>
                        <a:defRPr sz="2400">
                          <a:solidFill>
                            <a:schemeClr val="tx1"/>
                          </a:solidFill>
                          <a:latin typeface="Helvetica LT Std" pitchFamily="34" charset="0"/>
                        </a:defRPr>
                      </a:lvl1pPr>
                      <a:lvl2pPr marL="742950" indent="-285750" eaLnBrk="0" hangingPunct="0">
                        <a:spcBef>
                          <a:spcPts val="300"/>
                        </a:spcBef>
                        <a:buClr>
                          <a:schemeClr val="accent2"/>
                        </a:buClr>
                        <a:buFont typeface="Georgia" panose="02040502050405020303" pitchFamily="18" charset="0"/>
                        <a:defRPr sz="2200">
                          <a:solidFill>
                            <a:srgbClr val="292A45"/>
                          </a:solidFill>
                          <a:latin typeface="Helvetica LT Std" pitchFamily="34" charset="0"/>
                        </a:defRPr>
                      </a:lvl2pPr>
                      <a:lvl3pPr marL="1143000" indent="-228600" eaLnBrk="0" hangingPunct="0">
                        <a:spcBef>
                          <a:spcPts val="300"/>
                        </a:spcBef>
                        <a:buClr>
                          <a:schemeClr val="accent1"/>
                        </a:buClr>
                        <a:buFont typeface="Wingdings 2" panose="05020102010507070707" pitchFamily="18" charset="2"/>
                        <a:defRPr sz="2000">
                          <a:solidFill>
                            <a:srgbClr val="292A45"/>
                          </a:solidFill>
                          <a:latin typeface="Helvetica LT Std" pitchFamily="34" charset="0"/>
                        </a:defRPr>
                      </a:lvl3pPr>
                      <a:lvl4pPr marL="1600200" indent="-228600" eaLnBrk="0" hangingPunct="0">
                        <a:spcBef>
                          <a:spcPts val="300"/>
                        </a:spcBef>
                        <a:buClr>
                          <a:schemeClr val="accent1"/>
                        </a:buClr>
                        <a:buFont typeface="Wingdings 2" panose="05020102010507070707" pitchFamily="18" charset="2"/>
                        <a:defRPr sz="2000">
                          <a:solidFill>
                            <a:schemeClr val="accent1"/>
                          </a:solidFill>
                          <a:latin typeface="Helvetica LT Std" pitchFamily="34" charset="0"/>
                        </a:defRPr>
                      </a:lvl4pPr>
                      <a:lvl5pPr marL="2057400" indent="-228600" eaLnBrk="0" hangingPunct="0">
                        <a:spcBef>
                          <a:spcPts val="300"/>
                        </a:spcBef>
                        <a:buClr>
                          <a:srgbClr val="A04DA3"/>
                        </a:buClr>
                        <a:buFont typeface="Georgia" panose="02040502050405020303" pitchFamily="18" charset="0"/>
                        <a:defRPr>
                          <a:solidFill>
                            <a:srgbClr val="A04DA3"/>
                          </a:solidFill>
                          <a:latin typeface="Helvetica LT Std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rgbClr val="A04DA3"/>
                        </a:buClr>
                        <a:buFont typeface="Georgia" panose="02040502050405020303" pitchFamily="18" charset="0"/>
                        <a:defRPr>
                          <a:solidFill>
                            <a:srgbClr val="A04DA3"/>
                          </a:solidFill>
                          <a:latin typeface="Helvetica LT Std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rgbClr val="A04DA3"/>
                        </a:buClr>
                        <a:buFont typeface="Georgia" panose="02040502050405020303" pitchFamily="18" charset="0"/>
                        <a:defRPr>
                          <a:solidFill>
                            <a:srgbClr val="A04DA3"/>
                          </a:solidFill>
                          <a:latin typeface="Helvetica LT Std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rgbClr val="A04DA3"/>
                        </a:buClr>
                        <a:buFont typeface="Georgia" panose="02040502050405020303" pitchFamily="18" charset="0"/>
                        <a:defRPr>
                          <a:solidFill>
                            <a:srgbClr val="A04DA3"/>
                          </a:solidFill>
                          <a:latin typeface="Helvetica LT Std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rgbClr val="A04DA3"/>
                        </a:buClr>
                        <a:buFont typeface="Georgia" panose="02040502050405020303" pitchFamily="18" charset="0"/>
                        <a:defRPr>
                          <a:solidFill>
                            <a:srgbClr val="A04DA3"/>
                          </a:solidFill>
                          <a:latin typeface="Helvetica LT Std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Positive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8559">
                <a:tc>
                  <a:txBody>
                    <a:bodyPr/>
                    <a:lstStyle>
                      <a:lvl1pPr eaLnBrk="0" hangingPunct="0">
                        <a:spcBef>
                          <a:spcPts val="300"/>
                        </a:spcBef>
                        <a:buClr>
                          <a:srgbClr val="A04DA3"/>
                        </a:buClr>
                        <a:buFont typeface="Georgia" panose="02040502050405020303" pitchFamily="18" charset="0"/>
                        <a:defRPr sz="2400">
                          <a:solidFill>
                            <a:schemeClr val="tx1"/>
                          </a:solidFill>
                          <a:latin typeface="Helvetica LT Std" pitchFamily="34" charset="0"/>
                        </a:defRPr>
                      </a:lvl1pPr>
                      <a:lvl2pPr marL="742950" indent="-285750" eaLnBrk="0" hangingPunct="0">
                        <a:spcBef>
                          <a:spcPts val="300"/>
                        </a:spcBef>
                        <a:buClr>
                          <a:schemeClr val="accent2"/>
                        </a:buClr>
                        <a:buFont typeface="Georgia" panose="02040502050405020303" pitchFamily="18" charset="0"/>
                        <a:defRPr sz="2200">
                          <a:solidFill>
                            <a:srgbClr val="292A45"/>
                          </a:solidFill>
                          <a:latin typeface="Helvetica LT Std" pitchFamily="34" charset="0"/>
                        </a:defRPr>
                      </a:lvl2pPr>
                      <a:lvl3pPr marL="1143000" indent="-228600" eaLnBrk="0" hangingPunct="0">
                        <a:spcBef>
                          <a:spcPts val="300"/>
                        </a:spcBef>
                        <a:buClr>
                          <a:schemeClr val="accent1"/>
                        </a:buClr>
                        <a:buFont typeface="Wingdings 2" panose="05020102010507070707" pitchFamily="18" charset="2"/>
                        <a:defRPr sz="2000">
                          <a:solidFill>
                            <a:srgbClr val="292A45"/>
                          </a:solidFill>
                          <a:latin typeface="Helvetica LT Std" pitchFamily="34" charset="0"/>
                        </a:defRPr>
                      </a:lvl3pPr>
                      <a:lvl4pPr marL="1600200" indent="-228600" eaLnBrk="0" hangingPunct="0">
                        <a:spcBef>
                          <a:spcPts val="300"/>
                        </a:spcBef>
                        <a:buClr>
                          <a:schemeClr val="accent1"/>
                        </a:buClr>
                        <a:buFont typeface="Wingdings 2" panose="05020102010507070707" pitchFamily="18" charset="2"/>
                        <a:defRPr sz="2000">
                          <a:solidFill>
                            <a:schemeClr val="accent1"/>
                          </a:solidFill>
                          <a:latin typeface="Helvetica LT Std" pitchFamily="34" charset="0"/>
                        </a:defRPr>
                      </a:lvl4pPr>
                      <a:lvl5pPr marL="2057400" indent="-228600" eaLnBrk="0" hangingPunct="0">
                        <a:spcBef>
                          <a:spcPts val="300"/>
                        </a:spcBef>
                        <a:buClr>
                          <a:srgbClr val="A04DA3"/>
                        </a:buClr>
                        <a:buFont typeface="Georgia" panose="02040502050405020303" pitchFamily="18" charset="0"/>
                        <a:defRPr>
                          <a:solidFill>
                            <a:srgbClr val="A04DA3"/>
                          </a:solidFill>
                          <a:latin typeface="Helvetica LT Std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rgbClr val="A04DA3"/>
                        </a:buClr>
                        <a:buFont typeface="Georgia" panose="02040502050405020303" pitchFamily="18" charset="0"/>
                        <a:defRPr>
                          <a:solidFill>
                            <a:srgbClr val="A04DA3"/>
                          </a:solidFill>
                          <a:latin typeface="Helvetica LT Std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rgbClr val="A04DA3"/>
                        </a:buClr>
                        <a:buFont typeface="Georgia" panose="02040502050405020303" pitchFamily="18" charset="0"/>
                        <a:defRPr>
                          <a:solidFill>
                            <a:srgbClr val="A04DA3"/>
                          </a:solidFill>
                          <a:latin typeface="Helvetica LT Std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rgbClr val="A04DA3"/>
                        </a:buClr>
                        <a:buFont typeface="Georgia" panose="02040502050405020303" pitchFamily="18" charset="0"/>
                        <a:defRPr>
                          <a:solidFill>
                            <a:srgbClr val="A04DA3"/>
                          </a:solidFill>
                          <a:latin typeface="Helvetica LT Std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rgbClr val="A04DA3"/>
                        </a:buClr>
                        <a:buFont typeface="Georgia" panose="02040502050405020303" pitchFamily="18" charset="0"/>
                        <a:defRPr>
                          <a:solidFill>
                            <a:srgbClr val="A04DA3"/>
                          </a:solidFill>
                          <a:latin typeface="Helvetica LT Std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French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ts val="300"/>
                        </a:spcBef>
                        <a:buClr>
                          <a:srgbClr val="A04DA3"/>
                        </a:buClr>
                        <a:buFont typeface="Georgia" panose="02040502050405020303" pitchFamily="18" charset="0"/>
                        <a:defRPr sz="2400">
                          <a:solidFill>
                            <a:schemeClr val="tx1"/>
                          </a:solidFill>
                          <a:latin typeface="Helvetica LT Std" pitchFamily="34" charset="0"/>
                        </a:defRPr>
                      </a:lvl1pPr>
                      <a:lvl2pPr marL="742950" indent="-285750" eaLnBrk="0" hangingPunct="0">
                        <a:spcBef>
                          <a:spcPts val="300"/>
                        </a:spcBef>
                        <a:buClr>
                          <a:schemeClr val="accent2"/>
                        </a:buClr>
                        <a:buFont typeface="Georgia" panose="02040502050405020303" pitchFamily="18" charset="0"/>
                        <a:defRPr sz="2200">
                          <a:solidFill>
                            <a:srgbClr val="292A45"/>
                          </a:solidFill>
                          <a:latin typeface="Helvetica LT Std" pitchFamily="34" charset="0"/>
                        </a:defRPr>
                      </a:lvl2pPr>
                      <a:lvl3pPr marL="1143000" indent="-228600" eaLnBrk="0" hangingPunct="0">
                        <a:spcBef>
                          <a:spcPts val="300"/>
                        </a:spcBef>
                        <a:buClr>
                          <a:schemeClr val="accent1"/>
                        </a:buClr>
                        <a:buFont typeface="Wingdings 2" panose="05020102010507070707" pitchFamily="18" charset="2"/>
                        <a:defRPr sz="2000">
                          <a:solidFill>
                            <a:srgbClr val="292A45"/>
                          </a:solidFill>
                          <a:latin typeface="Helvetica LT Std" pitchFamily="34" charset="0"/>
                        </a:defRPr>
                      </a:lvl3pPr>
                      <a:lvl4pPr marL="1600200" indent="-228600" eaLnBrk="0" hangingPunct="0">
                        <a:spcBef>
                          <a:spcPts val="300"/>
                        </a:spcBef>
                        <a:buClr>
                          <a:schemeClr val="accent1"/>
                        </a:buClr>
                        <a:buFont typeface="Wingdings 2" panose="05020102010507070707" pitchFamily="18" charset="2"/>
                        <a:defRPr sz="2000">
                          <a:solidFill>
                            <a:schemeClr val="accent1"/>
                          </a:solidFill>
                          <a:latin typeface="Helvetica LT Std" pitchFamily="34" charset="0"/>
                        </a:defRPr>
                      </a:lvl4pPr>
                      <a:lvl5pPr marL="2057400" indent="-228600" eaLnBrk="0" hangingPunct="0">
                        <a:spcBef>
                          <a:spcPts val="300"/>
                        </a:spcBef>
                        <a:buClr>
                          <a:srgbClr val="A04DA3"/>
                        </a:buClr>
                        <a:buFont typeface="Georgia" panose="02040502050405020303" pitchFamily="18" charset="0"/>
                        <a:defRPr>
                          <a:solidFill>
                            <a:srgbClr val="A04DA3"/>
                          </a:solidFill>
                          <a:latin typeface="Helvetica LT Std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rgbClr val="A04DA3"/>
                        </a:buClr>
                        <a:buFont typeface="Georgia" panose="02040502050405020303" pitchFamily="18" charset="0"/>
                        <a:defRPr>
                          <a:solidFill>
                            <a:srgbClr val="A04DA3"/>
                          </a:solidFill>
                          <a:latin typeface="Helvetica LT Std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rgbClr val="A04DA3"/>
                        </a:buClr>
                        <a:buFont typeface="Georgia" panose="02040502050405020303" pitchFamily="18" charset="0"/>
                        <a:defRPr>
                          <a:solidFill>
                            <a:srgbClr val="A04DA3"/>
                          </a:solidFill>
                          <a:latin typeface="Helvetica LT Std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rgbClr val="A04DA3"/>
                        </a:buClr>
                        <a:buFont typeface="Georgia" panose="02040502050405020303" pitchFamily="18" charset="0"/>
                        <a:defRPr>
                          <a:solidFill>
                            <a:srgbClr val="A04DA3"/>
                          </a:solidFill>
                          <a:latin typeface="Helvetica LT Std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rgbClr val="A04DA3"/>
                        </a:buClr>
                        <a:buFont typeface="Georgia" panose="02040502050405020303" pitchFamily="18" charset="0"/>
                        <a:defRPr>
                          <a:solidFill>
                            <a:srgbClr val="A04DA3"/>
                          </a:solidFill>
                          <a:latin typeface="Helvetica LT Std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Counter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ts val="300"/>
                        </a:spcBef>
                        <a:buClr>
                          <a:srgbClr val="A04DA3"/>
                        </a:buClr>
                        <a:buFont typeface="Georgia" panose="02040502050405020303" pitchFamily="18" charset="0"/>
                        <a:defRPr sz="2400">
                          <a:solidFill>
                            <a:schemeClr val="tx1"/>
                          </a:solidFill>
                          <a:latin typeface="Helvetica LT Std" pitchFamily="34" charset="0"/>
                        </a:defRPr>
                      </a:lvl1pPr>
                      <a:lvl2pPr marL="742950" indent="-285750" eaLnBrk="0" hangingPunct="0">
                        <a:spcBef>
                          <a:spcPts val="300"/>
                        </a:spcBef>
                        <a:buClr>
                          <a:schemeClr val="accent2"/>
                        </a:buClr>
                        <a:buFont typeface="Georgia" panose="02040502050405020303" pitchFamily="18" charset="0"/>
                        <a:defRPr sz="2200">
                          <a:solidFill>
                            <a:srgbClr val="292A45"/>
                          </a:solidFill>
                          <a:latin typeface="Helvetica LT Std" pitchFamily="34" charset="0"/>
                        </a:defRPr>
                      </a:lvl2pPr>
                      <a:lvl3pPr marL="1143000" indent="-228600" eaLnBrk="0" hangingPunct="0">
                        <a:spcBef>
                          <a:spcPts val="300"/>
                        </a:spcBef>
                        <a:buClr>
                          <a:schemeClr val="accent1"/>
                        </a:buClr>
                        <a:buFont typeface="Wingdings 2" panose="05020102010507070707" pitchFamily="18" charset="2"/>
                        <a:defRPr sz="2000">
                          <a:solidFill>
                            <a:srgbClr val="292A45"/>
                          </a:solidFill>
                          <a:latin typeface="Helvetica LT Std" pitchFamily="34" charset="0"/>
                        </a:defRPr>
                      </a:lvl3pPr>
                      <a:lvl4pPr marL="1600200" indent="-228600" eaLnBrk="0" hangingPunct="0">
                        <a:spcBef>
                          <a:spcPts val="300"/>
                        </a:spcBef>
                        <a:buClr>
                          <a:schemeClr val="accent1"/>
                        </a:buClr>
                        <a:buFont typeface="Wingdings 2" panose="05020102010507070707" pitchFamily="18" charset="2"/>
                        <a:defRPr sz="2000">
                          <a:solidFill>
                            <a:schemeClr val="accent1"/>
                          </a:solidFill>
                          <a:latin typeface="Helvetica LT Std" pitchFamily="34" charset="0"/>
                        </a:defRPr>
                      </a:lvl4pPr>
                      <a:lvl5pPr marL="2057400" indent="-228600" eaLnBrk="0" hangingPunct="0">
                        <a:spcBef>
                          <a:spcPts val="300"/>
                        </a:spcBef>
                        <a:buClr>
                          <a:srgbClr val="A04DA3"/>
                        </a:buClr>
                        <a:buFont typeface="Georgia" panose="02040502050405020303" pitchFamily="18" charset="0"/>
                        <a:defRPr>
                          <a:solidFill>
                            <a:srgbClr val="A04DA3"/>
                          </a:solidFill>
                          <a:latin typeface="Helvetica LT Std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rgbClr val="A04DA3"/>
                        </a:buClr>
                        <a:buFont typeface="Georgia" panose="02040502050405020303" pitchFamily="18" charset="0"/>
                        <a:defRPr>
                          <a:solidFill>
                            <a:srgbClr val="A04DA3"/>
                          </a:solidFill>
                          <a:latin typeface="Helvetica LT Std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rgbClr val="A04DA3"/>
                        </a:buClr>
                        <a:buFont typeface="Georgia" panose="02040502050405020303" pitchFamily="18" charset="0"/>
                        <a:defRPr>
                          <a:solidFill>
                            <a:srgbClr val="A04DA3"/>
                          </a:solidFill>
                          <a:latin typeface="Helvetica LT Std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rgbClr val="A04DA3"/>
                        </a:buClr>
                        <a:buFont typeface="Georgia" panose="02040502050405020303" pitchFamily="18" charset="0"/>
                        <a:defRPr>
                          <a:solidFill>
                            <a:srgbClr val="A04DA3"/>
                          </a:solidFill>
                          <a:latin typeface="Helvetica LT Std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rgbClr val="A04DA3"/>
                        </a:buClr>
                        <a:buFont typeface="Georgia" panose="02040502050405020303" pitchFamily="18" charset="0"/>
                        <a:defRPr>
                          <a:solidFill>
                            <a:srgbClr val="A04DA3"/>
                          </a:solidFill>
                          <a:latin typeface="Helvetica LT Std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Low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ts val="300"/>
                        </a:spcBef>
                        <a:buClr>
                          <a:srgbClr val="A04DA3"/>
                        </a:buClr>
                        <a:buFont typeface="Georgia" panose="02040502050405020303" pitchFamily="18" charset="0"/>
                        <a:defRPr sz="2400">
                          <a:solidFill>
                            <a:schemeClr val="tx1"/>
                          </a:solidFill>
                          <a:latin typeface="Helvetica LT Std" pitchFamily="34" charset="0"/>
                        </a:defRPr>
                      </a:lvl1pPr>
                      <a:lvl2pPr marL="742950" indent="-285750" eaLnBrk="0" hangingPunct="0">
                        <a:spcBef>
                          <a:spcPts val="300"/>
                        </a:spcBef>
                        <a:buClr>
                          <a:schemeClr val="accent2"/>
                        </a:buClr>
                        <a:buFont typeface="Georgia" panose="02040502050405020303" pitchFamily="18" charset="0"/>
                        <a:defRPr sz="2200">
                          <a:solidFill>
                            <a:srgbClr val="292A45"/>
                          </a:solidFill>
                          <a:latin typeface="Helvetica LT Std" pitchFamily="34" charset="0"/>
                        </a:defRPr>
                      </a:lvl2pPr>
                      <a:lvl3pPr marL="1143000" indent="-228600" eaLnBrk="0" hangingPunct="0">
                        <a:spcBef>
                          <a:spcPts val="300"/>
                        </a:spcBef>
                        <a:buClr>
                          <a:schemeClr val="accent1"/>
                        </a:buClr>
                        <a:buFont typeface="Wingdings 2" panose="05020102010507070707" pitchFamily="18" charset="2"/>
                        <a:defRPr sz="2000">
                          <a:solidFill>
                            <a:srgbClr val="292A45"/>
                          </a:solidFill>
                          <a:latin typeface="Helvetica LT Std" pitchFamily="34" charset="0"/>
                        </a:defRPr>
                      </a:lvl3pPr>
                      <a:lvl4pPr marL="1600200" indent="-228600" eaLnBrk="0" hangingPunct="0">
                        <a:spcBef>
                          <a:spcPts val="300"/>
                        </a:spcBef>
                        <a:buClr>
                          <a:schemeClr val="accent1"/>
                        </a:buClr>
                        <a:buFont typeface="Wingdings 2" panose="05020102010507070707" pitchFamily="18" charset="2"/>
                        <a:defRPr sz="2000">
                          <a:solidFill>
                            <a:schemeClr val="accent1"/>
                          </a:solidFill>
                          <a:latin typeface="Helvetica LT Std" pitchFamily="34" charset="0"/>
                        </a:defRPr>
                      </a:lvl4pPr>
                      <a:lvl5pPr marL="2057400" indent="-228600" eaLnBrk="0" hangingPunct="0">
                        <a:spcBef>
                          <a:spcPts val="300"/>
                        </a:spcBef>
                        <a:buClr>
                          <a:srgbClr val="A04DA3"/>
                        </a:buClr>
                        <a:buFont typeface="Georgia" panose="02040502050405020303" pitchFamily="18" charset="0"/>
                        <a:defRPr>
                          <a:solidFill>
                            <a:srgbClr val="A04DA3"/>
                          </a:solidFill>
                          <a:latin typeface="Helvetica LT Std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rgbClr val="A04DA3"/>
                        </a:buClr>
                        <a:buFont typeface="Georgia" panose="02040502050405020303" pitchFamily="18" charset="0"/>
                        <a:defRPr>
                          <a:solidFill>
                            <a:srgbClr val="A04DA3"/>
                          </a:solidFill>
                          <a:latin typeface="Helvetica LT Std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rgbClr val="A04DA3"/>
                        </a:buClr>
                        <a:buFont typeface="Georgia" panose="02040502050405020303" pitchFamily="18" charset="0"/>
                        <a:defRPr>
                          <a:solidFill>
                            <a:srgbClr val="A04DA3"/>
                          </a:solidFill>
                          <a:latin typeface="Helvetica LT Std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rgbClr val="A04DA3"/>
                        </a:buClr>
                        <a:buFont typeface="Georgia" panose="02040502050405020303" pitchFamily="18" charset="0"/>
                        <a:defRPr>
                          <a:solidFill>
                            <a:srgbClr val="A04DA3"/>
                          </a:solidFill>
                          <a:latin typeface="Helvetica LT Std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rgbClr val="A04DA3"/>
                        </a:buClr>
                        <a:buFont typeface="Georgia" panose="02040502050405020303" pitchFamily="18" charset="0"/>
                        <a:defRPr>
                          <a:solidFill>
                            <a:srgbClr val="A04DA3"/>
                          </a:solidFill>
                          <a:latin typeface="Helvetica LT Std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Positive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8559">
                <a:tc>
                  <a:txBody>
                    <a:bodyPr/>
                    <a:lstStyle>
                      <a:lvl1pPr eaLnBrk="0" hangingPunct="0">
                        <a:spcBef>
                          <a:spcPts val="300"/>
                        </a:spcBef>
                        <a:buClr>
                          <a:srgbClr val="A04DA3"/>
                        </a:buClr>
                        <a:buFont typeface="Georgia" panose="02040502050405020303" pitchFamily="18" charset="0"/>
                        <a:defRPr sz="2400">
                          <a:solidFill>
                            <a:schemeClr val="tx1"/>
                          </a:solidFill>
                          <a:latin typeface="Helvetica LT Std" pitchFamily="34" charset="0"/>
                        </a:defRPr>
                      </a:lvl1pPr>
                      <a:lvl2pPr marL="742950" indent="-285750" eaLnBrk="0" hangingPunct="0">
                        <a:spcBef>
                          <a:spcPts val="300"/>
                        </a:spcBef>
                        <a:buClr>
                          <a:schemeClr val="accent2"/>
                        </a:buClr>
                        <a:buFont typeface="Georgia" panose="02040502050405020303" pitchFamily="18" charset="0"/>
                        <a:defRPr sz="2200">
                          <a:solidFill>
                            <a:srgbClr val="292A45"/>
                          </a:solidFill>
                          <a:latin typeface="Helvetica LT Std" pitchFamily="34" charset="0"/>
                        </a:defRPr>
                      </a:lvl2pPr>
                      <a:lvl3pPr marL="1143000" indent="-228600" eaLnBrk="0" hangingPunct="0">
                        <a:spcBef>
                          <a:spcPts val="300"/>
                        </a:spcBef>
                        <a:buClr>
                          <a:schemeClr val="accent1"/>
                        </a:buClr>
                        <a:buFont typeface="Wingdings 2" panose="05020102010507070707" pitchFamily="18" charset="2"/>
                        <a:defRPr sz="2000">
                          <a:solidFill>
                            <a:srgbClr val="292A45"/>
                          </a:solidFill>
                          <a:latin typeface="Helvetica LT Std" pitchFamily="34" charset="0"/>
                        </a:defRPr>
                      </a:lvl3pPr>
                      <a:lvl4pPr marL="1600200" indent="-228600" eaLnBrk="0" hangingPunct="0">
                        <a:spcBef>
                          <a:spcPts val="300"/>
                        </a:spcBef>
                        <a:buClr>
                          <a:schemeClr val="accent1"/>
                        </a:buClr>
                        <a:buFont typeface="Wingdings 2" panose="05020102010507070707" pitchFamily="18" charset="2"/>
                        <a:defRPr sz="2000">
                          <a:solidFill>
                            <a:schemeClr val="accent1"/>
                          </a:solidFill>
                          <a:latin typeface="Helvetica LT Std" pitchFamily="34" charset="0"/>
                        </a:defRPr>
                      </a:lvl4pPr>
                      <a:lvl5pPr marL="2057400" indent="-228600" eaLnBrk="0" hangingPunct="0">
                        <a:spcBef>
                          <a:spcPts val="300"/>
                        </a:spcBef>
                        <a:buClr>
                          <a:srgbClr val="A04DA3"/>
                        </a:buClr>
                        <a:buFont typeface="Georgia" panose="02040502050405020303" pitchFamily="18" charset="0"/>
                        <a:defRPr>
                          <a:solidFill>
                            <a:srgbClr val="A04DA3"/>
                          </a:solidFill>
                          <a:latin typeface="Helvetica LT Std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rgbClr val="A04DA3"/>
                        </a:buClr>
                        <a:buFont typeface="Georgia" panose="02040502050405020303" pitchFamily="18" charset="0"/>
                        <a:defRPr>
                          <a:solidFill>
                            <a:srgbClr val="A04DA3"/>
                          </a:solidFill>
                          <a:latin typeface="Helvetica LT Std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rgbClr val="A04DA3"/>
                        </a:buClr>
                        <a:buFont typeface="Georgia" panose="02040502050405020303" pitchFamily="18" charset="0"/>
                        <a:defRPr>
                          <a:solidFill>
                            <a:srgbClr val="A04DA3"/>
                          </a:solidFill>
                          <a:latin typeface="Helvetica LT Std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rgbClr val="A04DA3"/>
                        </a:buClr>
                        <a:buFont typeface="Georgia" panose="02040502050405020303" pitchFamily="18" charset="0"/>
                        <a:defRPr>
                          <a:solidFill>
                            <a:srgbClr val="A04DA3"/>
                          </a:solidFill>
                          <a:latin typeface="Helvetica LT Std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rgbClr val="A04DA3"/>
                        </a:buClr>
                        <a:buFont typeface="Georgia" panose="02040502050405020303" pitchFamily="18" charset="0"/>
                        <a:defRPr>
                          <a:solidFill>
                            <a:srgbClr val="A04DA3"/>
                          </a:solidFill>
                          <a:latin typeface="Helvetica LT Std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…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ts val="300"/>
                        </a:spcBef>
                        <a:buClr>
                          <a:srgbClr val="A04DA3"/>
                        </a:buClr>
                        <a:buFont typeface="Georgia" panose="02040502050405020303" pitchFamily="18" charset="0"/>
                        <a:defRPr sz="2400">
                          <a:solidFill>
                            <a:schemeClr val="tx1"/>
                          </a:solidFill>
                          <a:latin typeface="Helvetica LT Std" pitchFamily="34" charset="0"/>
                        </a:defRPr>
                      </a:lvl1pPr>
                      <a:lvl2pPr marL="742950" indent="-285750" eaLnBrk="0" hangingPunct="0">
                        <a:spcBef>
                          <a:spcPts val="300"/>
                        </a:spcBef>
                        <a:buClr>
                          <a:schemeClr val="accent2"/>
                        </a:buClr>
                        <a:buFont typeface="Georgia" panose="02040502050405020303" pitchFamily="18" charset="0"/>
                        <a:defRPr sz="2200">
                          <a:solidFill>
                            <a:srgbClr val="292A45"/>
                          </a:solidFill>
                          <a:latin typeface="Helvetica LT Std" pitchFamily="34" charset="0"/>
                        </a:defRPr>
                      </a:lvl2pPr>
                      <a:lvl3pPr marL="1143000" indent="-228600" eaLnBrk="0" hangingPunct="0">
                        <a:spcBef>
                          <a:spcPts val="300"/>
                        </a:spcBef>
                        <a:buClr>
                          <a:schemeClr val="accent1"/>
                        </a:buClr>
                        <a:buFont typeface="Wingdings 2" panose="05020102010507070707" pitchFamily="18" charset="2"/>
                        <a:defRPr sz="2000">
                          <a:solidFill>
                            <a:srgbClr val="292A45"/>
                          </a:solidFill>
                          <a:latin typeface="Helvetica LT Std" pitchFamily="34" charset="0"/>
                        </a:defRPr>
                      </a:lvl3pPr>
                      <a:lvl4pPr marL="1600200" indent="-228600" eaLnBrk="0" hangingPunct="0">
                        <a:spcBef>
                          <a:spcPts val="300"/>
                        </a:spcBef>
                        <a:buClr>
                          <a:schemeClr val="accent1"/>
                        </a:buClr>
                        <a:buFont typeface="Wingdings 2" panose="05020102010507070707" pitchFamily="18" charset="2"/>
                        <a:defRPr sz="2000">
                          <a:solidFill>
                            <a:schemeClr val="accent1"/>
                          </a:solidFill>
                          <a:latin typeface="Helvetica LT Std" pitchFamily="34" charset="0"/>
                        </a:defRPr>
                      </a:lvl4pPr>
                      <a:lvl5pPr marL="2057400" indent="-228600" eaLnBrk="0" hangingPunct="0">
                        <a:spcBef>
                          <a:spcPts val="300"/>
                        </a:spcBef>
                        <a:buClr>
                          <a:srgbClr val="A04DA3"/>
                        </a:buClr>
                        <a:buFont typeface="Georgia" panose="02040502050405020303" pitchFamily="18" charset="0"/>
                        <a:defRPr>
                          <a:solidFill>
                            <a:srgbClr val="A04DA3"/>
                          </a:solidFill>
                          <a:latin typeface="Helvetica LT Std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rgbClr val="A04DA3"/>
                        </a:buClr>
                        <a:buFont typeface="Georgia" panose="02040502050405020303" pitchFamily="18" charset="0"/>
                        <a:defRPr>
                          <a:solidFill>
                            <a:srgbClr val="A04DA3"/>
                          </a:solidFill>
                          <a:latin typeface="Helvetica LT Std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rgbClr val="A04DA3"/>
                        </a:buClr>
                        <a:buFont typeface="Georgia" panose="02040502050405020303" pitchFamily="18" charset="0"/>
                        <a:defRPr>
                          <a:solidFill>
                            <a:srgbClr val="A04DA3"/>
                          </a:solidFill>
                          <a:latin typeface="Helvetica LT Std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rgbClr val="A04DA3"/>
                        </a:buClr>
                        <a:buFont typeface="Georgia" panose="02040502050405020303" pitchFamily="18" charset="0"/>
                        <a:defRPr>
                          <a:solidFill>
                            <a:srgbClr val="A04DA3"/>
                          </a:solidFill>
                          <a:latin typeface="Helvetica LT Std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rgbClr val="A04DA3"/>
                        </a:buClr>
                        <a:buFont typeface="Georgia" panose="02040502050405020303" pitchFamily="18" charset="0"/>
                        <a:defRPr>
                          <a:solidFill>
                            <a:srgbClr val="A04DA3"/>
                          </a:solidFill>
                          <a:latin typeface="Helvetica LT Std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…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ts val="300"/>
                        </a:spcBef>
                        <a:buClr>
                          <a:srgbClr val="A04DA3"/>
                        </a:buClr>
                        <a:buFont typeface="Georgia" panose="02040502050405020303" pitchFamily="18" charset="0"/>
                        <a:defRPr sz="2400">
                          <a:solidFill>
                            <a:schemeClr val="tx1"/>
                          </a:solidFill>
                          <a:latin typeface="Helvetica LT Std" pitchFamily="34" charset="0"/>
                        </a:defRPr>
                      </a:lvl1pPr>
                      <a:lvl2pPr marL="742950" indent="-285750" eaLnBrk="0" hangingPunct="0">
                        <a:spcBef>
                          <a:spcPts val="300"/>
                        </a:spcBef>
                        <a:buClr>
                          <a:schemeClr val="accent2"/>
                        </a:buClr>
                        <a:buFont typeface="Georgia" panose="02040502050405020303" pitchFamily="18" charset="0"/>
                        <a:defRPr sz="2200">
                          <a:solidFill>
                            <a:srgbClr val="292A45"/>
                          </a:solidFill>
                          <a:latin typeface="Helvetica LT Std" pitchFamily="34" charset="0"/>
                        </a:defRPr>
                      </a:lvl2pPr>
                      <a:lvl3pPr marL="1143000" indent="-228600" eaLnBrk="0" hangingPunct="0">
                        <a:spcBef>
                          <a:spcPts val="300"/>
                        </a:spcBef>
                        <a:buClr>
                          <a:schemeClr val="accent1"/>
                        </a:buClr>
                        <a:buFont typeface="Wingdings 2" panose="05020102010507070707" pitchFamily="18" charset="2"/>
                        <a:defRPr sz="2000">
                          <a:solidFill>
                            <a:srgbClr val="292A45"/>
                          </a:solidFill>
                          <a:latin typeface="Helvetica LT Std" pitchFamily="34" charset="0"/>
                        </a:defRPr>
                      </a:lvl3pPr>
                      <a:lvl4pPr marL="1600200" indent="-228600" eaLnBrk="0" hangingPunct="0">
                        <a:spcBef>
                          <a:spcPts val="300"/>
                        </a:spcBef>
                        <a:buClr>
                          <a:schemeClr val="accent1"/>
                        </a:buClr>
                        <a:buFont typeface="Wingdings 2" panose="05020102010507070707" pitchFamily="18" charset="2"/>
                        <a:defRPr sz="2000">
                          <a:solidFill>
                            <a:schemeClr val="accent1"/>
                          </a:solidFill>
                          <a:latin typeface="Helvetica LT Std" pitchFamily="34" charset="0"/>
                        </a:defRPr>
                      </a:lvl4pPr>
                      <a:lvl5pPr marL="2057400" indent="-228600" eaLnBrk="0" hangingPunct="0">
                        <a:spcBef>
                          <a:spcPts val="300"/>
                        </a:spcBef>
                        <a:buClr>
                          <a:srgbClr val="A04DA3"/>
                        </a:buClr>
                        <a:buFont typeface="Georgia" panose="02040502050405020303" pitchFamily="18" charset="0"/>
                        <a:defRPr>
                          <a:solidFill>
                            <a:srgbClr val="A04DA3"/>
                          </a:solidFill>
                          <a:latin typeface="Helvetica LT Std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rgbClr val="A04DA3"/>
                        </a:buClr>
                        <a:buFont typeface="Georgia" panose="02040502050405020303" pitchFamily="18" charset="0"/>
                        <a:defRPr>
                          <a:solidFill>
                            <a:srgbClr val="A04DA3"/>
                          </a:solidFill>
                          <a:latin typeface="Helvetica LT Std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rgbClr val="A04DA3"/>
                        </a:buClr>
                        <a:buFont typeface="Georgia" panose="02040502050405020303" pitchFamily="18" charset="0"/>
                        <a:defRPr>
                          <a:solidFill>
                            <a:srgbClr val="A04DA3"/>
                          </a:solidFill>
                          <a:latin typeface="Helvetica LT Std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rgbClr val="A04DA3"/>
                        </a:buClr>
                        <a:buFont typeface="Georgia" panose="02040502050405020303" pitchFamily="18" charset="0"/>
                        <a:defRPr>
                          <a:solidFill>
                            <a:srgbClr val="A04DA3"/>
                          </a:solidFill>
                          <a:latin typeface="Helvetica LT Std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rgbClr val="A04DA3"/>
                        </a:buClr>
                        <a:buFont typeface="Georgia" panose="02040502050405020303" pitchFamily="18" charset="0"/>
                        <a:defRPr>
                          <a:solidFill>
                            <a:srgbClr val="A04DA3"/>
                          </a:solidFill>
                          <a:latin typeface="Helvetica LT Std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…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ts val="300"/>
                        </a:spcBef>
                        <a:buClr>
                          <a:srgbClr val="A04DA3"/>
                        </a:buClr>
                        <a:buFont typeface="Georgia" panose="02040502050405020303" pitchFamily="18" charset="0"/>
                        <a:defRPr sz="2400">
                          <a:solidFill>
                            <a:schemeClr val="tx1"/>
                          </a:solidFill>
                          <a:latin typeface="Helvetica LT Std" pitchFamily="34" charset="0"/>
                        </a:defRPr>
                      </a:lvl1pPr>
                      <a:lvl2pPr marL="742950" indent="-285750" eaLnBrk="0" hangingPunct="0">
                        <a:spcBef>
                          <a:spcPts val="300"/>
                        </a:spcBef>
                        <a:buClr>
                          <a:schemeClr val="accent2"/>
                        </a:buClr>
                        <a:buFont typeface="Georgia" panose="02040502050405020303" pitchFamily="18" charset="0"/>
                        <a:defRPr sz="2200">
                          <a:solidFill>
                            <a:srgbClr val="292A45"/>
                          </a:solidFill>
                          <a:latin typeface="Helvetica LT Std" pitchFamily="34" charset="0"/>
                        </a:defRPr>
                      </a:lvl2pPr>
                      <a:lvl3pPr marL="1143000" indent="-228600" eaLnBrk="0" hangingPunct="0">
                        <a:spcBef>
                          <a:spcPts val="300"/>
                        </a:spcBef>
                        <a:buClr>
                          <a:schemeClr val="accent1"/>
                        </a:buClr>
                        <a:buFont typeface="Wingdings 2" panose="05020102010507070707" pitchFamily="18" charset="2"/>
                        <a:defRPr sz="2000">
                          <a:solidFill>
                            <a:srgbClr val="292A45"/>
                          </a:solidFill>
                          <a:latin typeface="Helvetica LT Std" pitchFamily="34" charset="0"/>
                        </a:defRPr>
                      </a:lvl3pPr>
                      <a:lvl4pPr marL="1600200" indent="-228600" eaLnBrk="0" hangingPunct="0">
                        <a:spcBef>
                          <a:spcPts val="300"/>
                        </a:spcBef>
                        <a:buClr>
                          <a:schemeClr val="accent1"/>
                        </a:buClr>
                        <a:buFont typeface="Wingdings 2" panose="05020102010507070707" pitchFamily="18" charset="2"/>
                        <a:defRPr sz="2000">
                          <a:solidFill>
                            <a:schemeClr val="accent1"/>
                          </a:solidFill>
                          <a:latin typeface="Helvetica LT Std" pitchFamily="34" charset="0"/>
                        </a:defRPr>
                      </a:lvl4pPr>
                      <a:lvl5pPr marL="2057400" indent="-228600" eaLnBrk="0" hangingPunct="0">
                        <a:spcBef>
                          <a:spcPts val="300"/>
                        </a:spcBef>
                        <a:buClr>
                          <a:srgbClr val="A04DA3"/>
                        </a:buClr>
                        <a:buFont typeface="Georgia" panose="02040502050405020303" pitchFamily="18" charset="0"/>
                        <a:defRPr>
                          <a:solidFill>
                            <a:srgbClr val="A04DA3"/>
                          </a:solidFill>
                          <a:latin typeface="Helvetica LT Std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rgbClr val="A04DA3"/>
                        </a:buClr>
                        <a:buFont typeface="Georgia" panose="02040502050405020303" pitchFamily="18" charset="0"/>
                        <a:defRPr>
                          <a:solidFill>
                            <a:srgbClr val="A04DA3"/>
                          </a:solidFill>
                          <a:latin typeface="Helvetica LT Std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rgbClr val="A04DA3"/>
                        </a:buClr>
                        <a:buFont typeface="Georgia" panose="02040502050405020303" pitchFamily="18" charset="0"/>
                        <a:defRPr>
                          <a:solidFill>
                            <a:srgbClr val="A04DA3"/>
                          </a:solidFill>
                          <a:latin typeface="Helvetica LT Std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rgbClr val="A04DA3"/>
                        </a:buClr>
                        <a:buFont typeface="Georgia" panose="02040502050405020303" pitchFamily="18" charset="0"/>
                        <a:defRPr>
                          <a:solidFill>
                            <a:srgbClr val="A04DA3"/>
                          </a:solidFill>
                          <a:latin typeface="Helvetica LT Std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rgbClr val="A04DA3"/>
                        </a:buClr>
                        <a:buFont typeface="Georgia" panose="02040502050405020303" pitchFamily="18" charset="0"/>
                        <a:defRPr>
                          <a:solidFill>
                            <a:srgbClr val="A04DA3"/>
                          </a:solidFill>
                          <a:latin typeface="Helvetica LT Std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…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" name="Right Arrow 6"/>
          <p:cNvSpPr/>
          <p:nvPr/>
        </p:nvSpPr>
        <p:spPr>
          <a:xfrm>
            <a:off x="4272891" y="3705694"/>
            <a:ext cx="371117" cy="227362"/>
          </a:xfrm>
          <a:prstGeom prst="rightArrow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Helvetica LT St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971823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 (2)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95288" y="1340768"/>
            <a:ext cx="8353425" cy="5039395"/>
          </a:xfrm>
        </p:spPr>
        <p:txBody>
          <a:bodyPr/>
          <a:lstStyle/>
          <a:p>
            <a:r>
              <a:rPr lang="en-US" dirty="0"/>
              <a:t>Decision tree for recommendation problems</a:t>
            </a:r>
          </a:p>
          <a:p>
            <a:pPr lvl="1"/>
            <a:r>
              <a:rPr lang="en-US" dirty="0"/>
              <a:t>inner nodes labeled with item features (keywords)</a:t>
            </a:r>
          </a:p>
          <a:p>
            <a:pPr lvl="1"/>
            <a:r>
              <a:rPr lang="en-US" dirty="0"/>
              <a:t>used to partition the test examples </a:t>
            </a:r>
          </a:p>
          <a:p>
            <a:pPr lvl="2"/>
            <a:r>
              <a:rPr lang="en-US" b="1" dirty="0"/>
              <a:t>existence or non existence of a keyword</a:t>
            </a:r>
          </a:p>
          <a:p>
            <a:pPr lvl="1"/>
            <a:r>
              <a:rPr lang="en-US" dirty="0"/>
              <a:t>in basic setting only two classes appear at leaf nodes</a:t>
            </a:r>
          </a:p>
          <a:p>
            <a:pPr lvl="2"/>
            <a:r>
              <a:rPr lang="en-US" b="1" dirty="0"/>
              <a:t>interesting or not interesting</a:t>
            </a:r>
          </a:p>
          <a:p>
            <a:pPr lvl="1"/>
            <a:r>
              <a:rPr lang="en-US" dirty="0"/>
              <a:t>decision tree can automatically be constructed from training data</a:t>
            </a:r>
          </a:p>
          <a:p>
            <a:pPr lvl="1"/>
            <a:r>
              <a:rPr lang="en-US" dirty="0"/>
              <a:t>works best with small number of features</a:t>
            </a:r>
          </a:p>
          <a:p>
            <a:pPr lvl="1"/>
            <a:r>
              <a:rPr lang="en-US" dirty="0"/>
              <a:t>use meta features like author name, genre, ...  instead of TF-IDF representation.</a:t>
            </a:r>
          </a:p>
        </p:txBody>
      </p:sp>
    </p:spTree>
    <p:extLst>
      <p:ext uri="{BB962C8B-B14F-4D97-AF65-F5344CB8AC3E}">
        <p14:creationId xmlns:p14="http://schemas.microsoft.com/office/powerpoint/2010/main" val="33149491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Why do we need content?</a:t>
            </a:r>
            <a:endParaRPr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23850" y="1268760"/>
            <a:ext cx="8424614" cy="5577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43768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Rule Induction</a:t>
            </a:r>
            <a:endParaRPr lang="zh-CN" altLang="en-US" dirty="0"/>
          </a:p>
        </p:txBody>
      </p:sp>
      <p:sp>
        <p:nvSpPr>
          <p:cNvPr id="5" name="Inhaltsplatzhalter 2"/>
          <p:cNvSpPr>
            <a:spLocks noGrp="1"/>
          </p:cNvSpPr>
          <p:nvPr>
            <p:ph idx="1"/>
          </p:nvPr>
        </p:nvSpPr>
        <p:spPr>
          <a:xfrm>
            <a:off x="395288" y="1341933"/>
            <a:ext cx="8353425" cy="5111403"/>
          </a:xfrm>
        </p:spPr>
        <p:txBody>
          <a:bodyPr/>
          <a:lstStyle/>
          <a:p>
            <a:r>
              <a:rPr lang="en-US" dirty="0"/>
              <a:t>Rule induction</a:t>
            </a:r>
          </a:p>
          <a:p>
            <a:pPr lvl="1"/>
            <a:r>
              <a:rPr lang="en-US" dirty="0"/>
              <a:t>built on RIPPER algorithm</a:t>
            </a:r>
          </a:p>
          <a:p>
            <a:pPr lvl="1"/>
            <a:r>
              <a:rPr lang="en-US" dirty="0"/>
              <a:t>good performance compared with other classification methods</a:t>
            </a:r>
          </a:p>
          <a:p>
            <a:pPr lvl="2"/>
            <a:r>
              <a:rPr lang="en-US" sz="2400" dirty="0"/>
              <a:t>elaborate </a:t>
            </a:r>
            <a:r>
              <a:rPr lang="en-US" sz="2400" dirty="0" err="1"/>
              <a:t>postpruning</a:t>
            </a:r>
            <a:r>
              <a:rPr lang="en-US" sz="2400" dirty="0"/>
              <a:t> techniques of RIPPER</a:t>
            </a:r>
          </a:p>
          <a:p>
            <a:pPr lvl="2"/>
            <a:r>
              <a:rPr lang="en-US" sz="2400" dirty="0"/>
              <a:t>extension for e-mail classification</a:t>
            </a:r>
          </a:p>
          <a:p>
            <a:pPr lvl="3"/>
            <a:r>
              <a:rPr lang="en-US" sz="2000" dirty="0"/>
              <a:t>takes document structure into account</a:t>
            </a:r>
          </a:p>
          <a:p>
            <a:r>
              <a:rPr lang="en-US" dirty="0"/>
              <a:t>Main advantages</a:t>
            </a:r>
          </a:p>
          <a:p>
            <a:pPr lvl="1"/>
            <a:r>
              <a:rPr lang="en-US" dirty="0"/>
              <a:t>inferred decision rules serve as basis for generating explanations for recommendation</a:t>
            </a:r>
          </a:p>
          <a:p>
            <a:pPr lvl="1"/>
            <a:r>
              <a:rPr lang="en-US" dirty="0"/>
              <a:t>existing domain knowledge can be incorporated in models</a:t>
            </a:r>
          </a:p>
        </p:txBody>
      </p:sp>
    </p:spTree>
    <p:extLst>
      <p:ext uri="{BB962C8B-B14F-4D97-AF65-F5344CB8AC3E}">
        <p14:creationId xmlns:p14="http://schemas.microsoft.com/office/powerpoint/2010/main" val="232434460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Decision Tress (3)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5289" y="1268760"/>
            <a:ext cx="8353176" cy="5400599"/>
          </a:xfrm>
        </p:spPr>
        <p:txBody>
          <a:bodyPr/>
          <a:lstStyle/>
          <a:p>
            <a:r>
              <a:rPr lang="en-US" altLang="zh-CN" dirty="0"/>
              <a:t>Well-suited for structured data</a:t>
            </a:r>
          </a:p>
          <a:p>
            <a:r>
              <a:rPr lang="en-US" altLang="zh-CN" dirty="0"/>
              <a:t>For unstructured data, the number of attributes becomes too enormous and consequently, the tree becomes too large to provide sufficient performance. </a:t>
            </a:r>
          </a:p>
        </p:txBody>
      </p:sp>
    </p:spTree>
    <p:extLst>
      <p:ext uri="{BB962C8B-B14F-4D97-AF65-F5344CB8AC3E}">
        <p14:creationId xmlns:p14="http://schemas.microsoft.com/office/powerpoint/2010/main" val="56449901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Profile Learning Outline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K-Nearest Neighbors (KNN)</a:t>
            </a:r>
          </a:p>
          <a:p>
            <a:r>
              <a:rPr lang="en-US" altLang="zh-CN" dirty="0" err="1"/>
              <a:t>Rocchio’s</a:t>
            </a:r>
            <a:r>
              <a:rPr lang="en-US" altLang="zh-CN" dirty="0"/>
              <a:t> Algorithm</a:t>
            </a:r>
          </a:p>
          <a:p>
            <a:r>
              <a:rPr lang="en-US" altLang="zh-CN" dirty="0"/>
              <a:t>Decision Tree</a:t>
            </a:r>
          </a:p>
          <a:p>
            <a:r>
              <a:rPr lang="en-US" altLang="zh-CN" b="1" dirty="0"/>
              <a:t>Linear Classifier</a:t>
            </a:r>
          </a:p>
          <a:p>
            <a:r>
              <a:rPr lang="en-US" altLang="zh-CN" dirty="0"/>
              <a:t>Naïve Bayes</a:t>
            </a:r>
          </a:p>
        </p:txBody>
      </p:sp>
    </p:spTree>
    <p:extLst>
      <p:ext uri="{BB962C8B-B14F-4D97-AF65-F5344CB8AC3E}">
        <p14:creationId xmlns:p14="http://schemas.microsoft.com/office/powerpoint/2010/main" val="308428997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4242" y="3140968"/>
            <a:ext cx="4375516" cy="36557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67544" y="1219080"/>
            <a:ext cx="8229600" cy="1808707"/>
          </a:xfrm>
        </p:spPr>
        <p:txBody>
          <a:bodyPr/>
          <a:lstStyle/>
          <a:p>
            <a:r>
              <a:rPr lang="en-US" dirty="0"/>
              <a:t>Most learning methods aim to find coefficients of a linear model</a:t>
            </a:r>
          </a:p>
          <a:p>
            <a:r>
              <a:rPr lang="en-US" dirty="0"/>
              <a:t>A simplified classifier with only two dimensions can be represented by a line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classifiers</a:t>
            </a:r>
          </a:p>
        </p:txBody>
      </p:sp>
    </p:spTree>
    <p:extLst>
      <p:ext uri="{BB962C8B-B14F-4D97-AF65-F5344CB8AC3E}">
        <p14:creationId xmlns:p14="http://schemas.microsoft.com/office/powerpoint/2010/main" val="146361106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hteck 13"/>
          <p:cNvSpPr/>
          <p:nvPr/>
        </p:nvSpPr>
        <p:spPr bwMode="auto">
          <a:xfrm rot="10800000">
            <a:off x="5148064" y="2258734"/>
            <a:ext cx="360040" cy="3528391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5" name="Rechteck 4"/>
          <p:cNvSpPr/>
          <p:nvPr/>
        </p:nvSpPr>
        <p:spPr bwMode="auto">
          <a:xfrm>
            <a:off x="8309508" y="4990374"/>
            <a:ext cx="648072" cy="526858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5" name="Rechteck 14"/>
          <p:cNvSpPr/>
          <p:nvPr/>
        </p:nvSpPr>
        <p:spPr bwMode="auto">
          <a:xfrm rot="16200000">
            <a:off x="7191105" y="3834230"/>
            <a:ext cx="269894" cy="363589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classifiers (2)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Inhaltsplatzhalter 2"/>
              <p:cNvSpPr txBox="1">
                <a:spLocks/>
              </p:cNvSpPr>
              <p:nvPr/>
            </p:nvSpPr>
            <p:spPr bwMode="auto">
              <a:xfrm>
                <a:off x="395536" y="1193895"/>
                <a:ext cx="8280920" cy="365712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ts val="12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2000" b="1">
                    <a:solidFill>
                      <a:srgbClr val="003366"/>
                    </a:solidFill>
                    <a:latin typeface="Calibri" pitchFamily="34" charset="0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>
                    <a:solidFill>
                      <a:srgbClr val="003366"/>
                    </a:solidFill>
                    <a:latin typeface="Calibri" pitchFamily="34" charset="0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700">
                    <a:solidFill>
                      <a:srgbClr val="003366"/>
                    </a:solidFill>
                    <a:latin typeface="Calibri" pitchFamily="34" charset="0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1700">
                    <a:solidFill>
                      <a:srgbClr val="003366"/>
                    </a:solidFill>
                    <a:latin typeface="Calibri" pitchFamily="34" charset="0"/>
                    <a:ea typeface="Times New Roman" pitchFamily="18" charset="0"/>
                    <a:cs typeface="Helvetica" pitchFamily="34" charset="0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700">
                    <a:solidFill>
                      <a:srgbClr val="003366"/>
                    </a:solidFill>
                    <a:latin typeface="Calibri" pitchFamily="34" charset="0"/>
                    <a:ea typeface="Times New Roman" pitchFamily="18" charset="0"/>
                    <a:cs typeface="Helvetica" pitchFamily="34" charset="0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700">
                    <a:solidFill>
                      <a:srgbClr val="003366"/>
                    </a:solidFill>
                    <a:latin typeface="+mn-lt"/>
                    <a:ea typeface="Times New Roman" pitchFamily="18" charset="0"/>
                    <a:cs typeface="Helvetica" pitchFamily="34" charset="0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700">
                    <a:solidFill>
                      <a:srgbClr val="003366"/>
                    </a:solidFill>
                    <a:latin typeface="+mn-lt"/>
                    <a:ea typeface="Times New Roman" pitchFamily="18" charset="0"/>
                    <a:cs typeface="Helvetica" pitchFamily="34" charset="0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700">
                    <a:solidFill>
                      <a:srgbClr val="003366"/>
                    </a:solidFill>
                    <a:latin typeface="+mn-lt"/>
                    <a:ea typeface="Times New Roman" pitchFamily="18" charset="0"/>
                    <a:cs typeface="Helvetica" pitchFamily="34" charset="0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700">
                    <a:solidFill>
                      <a:srgbClr val="003366"/>
                    </a:solidFill>
                    <a:latin typeface="+mn-lt"/>
                    <a:ea typeface="Times New Roman" pitchFamily="18" charset="0"/>
                    <a:cs typeface="Helvetica" pitchFamily="34" charset="0"/>
                  </a:defRPr>
                </a:lvl9pPr>
              </a:lstStyle>
              <a:p>
                <a:r>
                  <a:rPr lang="en-US" sz="2800" dirty="0"/>
                  <a:t>The line has the form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 smtClean="0">
                            <a:latin typeface="Cambria Math"/>
                          </a:rPr>
                          <m:t>𝒘</m:t>
                        </m:r>
                      </m:e>
                      <m:sub>
                        <m:r>
                          <a:rPr lang="en-US" sz="2800" b="1" i="1" smtClean="0">
                            <a:latin typeface="Cambria Math"/>
                          </a:rPr>
                          <m:t>𝟏</m:t>
                        </m:r>
                      </m:sub>
                    </m:sSub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 smtClean="0">
                            <a:latin typeface="Cambria Math"/>
                          </a:rPr>
                          <m:t>𝒙</m:t>
                        </m:r>
                      </m:e>
                      <m:sub>
                        <m:r>
                          <a:rPr lang="en-US" sz="2800" b="1" i="1" smtClean="0">
                            <a:latin typeface="Cambria Math"/>
                          </a:rPr>
                          <m:t>𝟏</m:t>
                        </m:r>
                      </m:sub>
                    </m:sSub>
                    <m:r>
                      <a:rPr lang="en-US" sz="2800" b="1" i="1" smtClean="0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 smtClean="0">
                            <a:latin typeface="Cambria Math"/>
                          </a:rPr>
                          <m:t>𝒘</m:t>
                        </m:r>
                      </m:e>
                      <m:sub>
                        <m:r>
                          <a:rPr lang="en-US" sz="2800" b="1" i="1" smtClean="0">
                            <a:latin typeface="Cambria Math"/>
                          </a:rPr>
                          <m:t>𝟐</m:t>
                        </m:r>
                      </m:sub>
                    </m:sSub>
                    <m:sSub>
                      <m:sSubPr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 smtClean="0">
                            <a:latin typeface="Cambria Math"/>
                          </a:rPr>
                          <m:t>𝒙</m:t>
                        </m:r>
                      </m:e>
                      <m:sub>
                        <m:r>
                          <a:rPr lang="en-US" sz="2800" b="1" i="1" smtClean="0">
                            <a:latin typeface="Cambria Math"/>
                          </a:rPr>
                          <m:t>𝟐</m:t>
                        </m:r>
                      </m:sub>
                    </m:sSub>
                    <m:r>
                      <a:rPr lang="en-US" sz="2800" b="1" i="1" smtClean="0">
                        <a:latin typeface="Cambria Math"/>
                      </a:rPr>
                      <m:t>=</m:t>
                    </m:r>
                    <m:r>
                      <a:rPr lang="en-US" sz="2800" b="1" i="1" smtClean="0">
                        <a:latin typeface="Cambria Math"/>
                      </a:rPr>
                      <m:t>𝒃</m:t>
                    </m:r>
                  </m:oMath>
                </a14:m>
                <a:endParaRPr lang="en-US" sz="2800" b="1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b="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latin typeface="Cambria Math"/>
                      </a:rPr>
                      <m:t> </m:t>
                    </m:r>
                  </m:oMath>
                </a14:m>
                <a:r>
                  <a:rPr lang="en-US" sz="2400" b="0" dirty="0"/>
                  <a:t>correspond to the vector representation of a document (using e.g. TF-IDF weights)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en-US" sz="2400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en-US" sz="2400" b="0" i="1" smtClean="0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b="0" dirty="0"/>
                  <a:t> and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/>
                      </a:rPr>
                      <m:t>𝑏</m:t>
                    </m:r>
                  </m:oMath>
                </a14:m>
                <a:r>
                  <a:rPr lang="en-US" sz="2400" b="0" dirty="0"/>
                  <a:t> are parameters to be learned</a:t>
                </a:r>
              </a:p>
              <a:p>
                <a:pPr lvl="1"/>
                <a:r>
                  <a:rPr lang="en-US" sz="2400" b="0" dirty="0"/>
                  <a:t>Classification of a document based on checking</a:t>
                </a:r>
                <a:br>
                  <a:rPr lang="en-US" sz="2400" b="0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en-US" sz="2400" b="0" i="1">
                            <a:latin typeface="Cambria Math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4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400" b="0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sz="2400" b="0" i="1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sz="24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en-US" sz="2400" b="0" i="1">
                            <a:latin typeface="Cambria Math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sz="24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400" b="0" i="1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latin typeface="Cambria Math"/>
                      </a:rPr>
                      <m:t>&gt;</m:t>
                    </m:r>
                    <m:r>
                      <a:rPr lang="en-US" sz="2400" b="0" i="1">
                        <a:latin typeface="Cambria Math"/>
                      </a:rPr>
                      <m:t>𝑏</m:t>
                    </m:r>
                  </m:oMath>
                </a14:m>
                <a:endParaRPr lang="en-US" sz="2400" b="0" dirty="0"/>
              </a:p>
              <a:p>
                <a:r>
                  <a:rPr lang="en-US" sz="2800" dirty="0"/>
                  <a:t>In n-dimensional space the classification function is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1" i="1" smtClean="0">
                                <a:latin typeface="Cambria Math"/>
                              </a:rPr>
                              <m:t>𝒘</m:t>
                            </m:r>
                          </m:e>
                        </m:acc>
                      </m:e>
                      <m:sup>
                        <m:r>
                          <a:rPr lang="en-US" sz="2800" b="1" i="1" smtClean="0">
                            <a:latin typeface="Cambria Math"/>
                          </a:rPr>
                          <m:t>𝑻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b="1" i="1" smtClean="0">
                            <a:latin typeface="Cambria Math"/>
                          </a:rPr>
                          <m:t>𝒙</m:t>
                        </m:r>
                      </m:e>
                    </m:acc>
                    <m:r>
                      <a:rPr lang="en-US" sz="2800" b="1" i="1" smtClean="0">
                        <a:latin typeface="Cambria Math"/>
                      </a:rPr>
                      <m:t>=</m:t>
                    </m:r>
                    <m:r>
                      <a:rPr lang="en-US" sz="2800" b="1" i="1" smtClean="0">
                        <a:latin typeface="Cambria Math"/>
                      </a:rPr>
                      <m:t>𝒃</m:t>
                    </m:r>
                  </m:oMath>
                </a14:m>
                <a:r>
                  <a:rPr lang="en-US" sz="2800" dirty="0"/>
                  <a:t> </a:t>
                </a:r>
              </a:p>
            </p:txBody>
          </p:sp>
        </mc:Choice>
        <mc:Fallback xmlns="">
          <p:sp>
            <p:nvSpPr>
              <p:cNvPr id="9" name="Inhaltsplatzhalt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95536" y="1193895"/>
                <a:ext cx="8280920" cy="3657124"/>
              </a:xfrm>
              <a:prstGeom prst="rect">
                <a:avLst/>
              </a:prstGeom>
              <a:blipFill rotWithShape="0">
                <a:blip r:embed="rId3"/>
                <a:stretch>
                  <a:fillRect l="-1325" t="-1667" r="-1178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8551781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Pros: content-based filtering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No need for data on other users</a:t>
            </a:r>
          </a:p>
          <a:p>
            <a:r>
              <a:rPr lang="en-US" altLang="zh-CN" dirty="0"/>
              <a:t>No cold-start or </a:t>
            </a:r>
            <a:r>
              <a:rPr lang="en-US" altLang="zh-CN" dirty="0" err="1"/>
              <a:t>sparsity</a:t>
            </a:r>
            <a:r>
              <a:rPr lang="en-US" altLang="zh-CN" dirty="0"/>
              <a:t> problems</a:t>
            </a:r>
          </a:p>
          <a:p>
            <a:r>
              <a:rPr lang="en-US" altLang="zh-CN" dirty="0"/>
              <a:t>Can recommend to users with unique tastes</a:t>
            </a:r>
          </a:p>
          <a:p>
            <a:r>
              <a:rPr lang="en-US" altLang="zh-CN" dirty="0"/>
              <a:t>Can recommend new &amp; unpopular items</a:t>
            </a:r>
          </a:p>
          <a:p>
            <a:pPr lvl="1"/>
            <a:r>
              <a:rPr lang="en-US" altLang="zh-CN" dirty="0"/>
              <a:t>No first-rater problem</a:t>
            </a:r>
          </a:p>
          <a:p>
            <a:r>
              <a:rPr lang="en-US" altLang="zh-CN" dirty="0"/>
              <a:t>Can provide explanations</a:t>
            </a:r>
          </a:p>
          <a:p>
            <a:pPr lvl="1"/>
            <a:r>
              <a:rPr lang="en-US" altLang="zh-CN" dirty="0"/>
              <a:t>Can provide explanations of recommended items by listing content-features that caused an item to be recommended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2219642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Cons: content-based filtering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Finding appropriate features is hard because: </a:t>
            </a:r>
          </a:p>
          <a:p>
            <a:pPr lvl="1" eaLnBrk="1" hangingPunct="1"/>
            <a:r>
              <a:rPr lang="en-US" altLang="zh-CN" dirty="0"/>
              <a:t>content may be limited / too short</a:t>
            </a:r>
          </a:p>
          <a:p>
            <a:pPr lvl="1" eaLnBrk="1" hangingPunct="1"/>
            <a:r>
              <a:rPr lang="en-US" altLang="zh-CN" dirty="0"/>
              <a:t>content may not be automatically extractable</a:t>
            </a:r>
          </a:p>
          <a:p>
            <a:pPr lvl="1" eaLnBrk="1" hangingPunct="1"/>
            <a:r>
              <a:rPr lang="en-US" altLang="zh-CN" dirty="0"/>
              <a:t>manual feature engineering </a:t>
            </a:r>
          </a:p>
          <a:p>
            <a:r>
              <a:rPr lang="en-US" altLang="zh-CN" dirty="0"/>
              <a:t>Cold-start/new users</a:t>
            </a:r>
          </a:p>
          <a:p>
            <a:pPr lvl="1"/>
            <a:r>
              <a:rPr lang="en-US" altLang="zh-CN" dirty="0"/>
              <a:t>How to build a user profile?</a:t>
            </a:r>
          </a:p>
          <a:p>
            <a:r>
              <a:rPr lang="en-US" altLang="zh-CN" dirty="0"/>
              <a:t>Overspecialization</a:t>
            </a:r>
          </a:p>
          <a:p>
            <a:pPr lvl="1" eaLnBrk="1" hangingPunct="1"/>
            <a:r>
              <a:rPr lang="en-US" altLang="zh-CN" dirty="0"/>
              <a:t>Never recommends </a:t>
            </a:r>
            <a:r>
              <a:rPr lang="en-US" altLang="zh-CN"/>
              <a:t>items beyond user’s </a:t>
            </a:r>
            <a:r>
              <a:rPr lang="en-US" altLang="zh-CN" dirty="0"/>
              <a:t>content profile</a:t>
            </a:r>
          </a:p>
          <a:p>
            <a:pPr lvl="2" eaLnBrk="1" hangingPunct="1"/>
            <a:r>
              <a:rPr lang="en-US" altLang="zh-CN" sz="2400" dirty="0"/>
              <a:t>A limited degree of novelty, i.e., </a:t>
            </a:r>
            <a:r>
              <a:rPr lang="en-US" altLang="zh-CN" sz="2400" u="sng" dirty="0"/>
              <a:t>serendipity</a:t>
            </a:r>
            <a:r>
              <a:rPr lang="en-US" altLang="zh-CN" sz="2400" dirty="0"/>
              <a:t> problem</a:t>
            </a:r>
          </a:p>
          <a:p>
            <a:pPr lvl="1" eaLnBrk="1" hangingPunct="1"/>
            <a:r>
              <a:rPr lang="en-US" altLang="zh-CN" dirty="0"/>
              <a:t>People might have multiple interests</a:t>
            </a:r>
          </a:p>
          <a:p>
            <a:pPr lvl="1"/>
            <a:r>
              <a:rPr lang="en-US" altLang="zh-CN" dirty="0"/>
              <a:t>Unable to exploit quality judgments of other users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4696492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Outline</a:t>
            </a:r>
            <a:endParaRPr lang="zh-CN" altLang="en-US" dirty="0"/>
          </a:p>
        </p:txBody>
      </p:sp>
      <p:sp>
        <p:nvSpPr>
          <p:cNvPr id="4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533400" indent="-533400" eaLnBrk="1" hangingPunct="1">
              <a:lnSpc>
                <a:spcPct val="120000"/>
              </a:lnSpc>
              <a:buNone/>
            </a:pPr>
            <a:r>
              <a:rPr lang="en-US" altLang="zh-CN" sz="3200" dirty="0">
                <a:solidFill>
                  <a:srgbClr val="5F5F5F"/>
                </a:solidFill>
              </a:rPr>
              <a:t>(1) Content-based Filtering</a:t>
            </a:r>
          </a:p>
          <a:p>
            <a:pPr marL="533400" indent="-533400" eaLnBrk="1" hangingPunct="1">
              <a:lnSpc>
                <a:spcPct val="120000"/>
              </a:lnSpc>
              <a:buNone/>
            </a:pPr>
            <a:r>
              <a:rPr lang="en-US" altLang="zh-CN" sz="3200" dirty="0">
                <a:solidFill>
                  <a:srgbClr val="5F5F5F"/>
                </a:solidFill>
              </a:rPr>
              <a:t>(2) User Profiling</a:t>
            </a:r>
          </a:p>
          <a:p>
            <a:pPr marL="533400" indent="-533400" eaLnBrk="1" hangingPunct="1">
              <a:lnSpc>
                <a:spcPct val="120000"/>
              </a:lnSpc>
              <a:buNone/>
            </a:pPr>
            <a:r>
              <a:rPr lang="en-US" altLang="zh-CN" sz="3200" b="1" dirty="0"/>
              <a:t>(3) Item Semantic Representation</a:t>
            </a:r>
          </a:p>
          <a:p>
            <a:pPr lvl="1" eaLnBrk="1" hangingPunct="1">
              <a:lnSpc>
                <a:spcPct val="120000"/>
              </a:lnSpc>
              <a:buFont typeface="Wingdings" panose="05000000000000000000" pitchFamily="2" charset="2"/>
              <a:buChar char="p"/>
            </a:pPr>
            <a:r>
              <a:rPr lang="en-US" altLang="zh-CN" b="1" dirty="0"/>
              <a:t>Explicit (Exogenous) Semantics</a:t>
            </a:r>
          </a:p>
          <a:p>
            <a:pPr lvl="1" eaLnBrk="1" hangingPunct="1">
              <a:lnSpc>
                <a:spcPct val="120000"/>
              </a:lnSpc>
              <a:buFont typeface="Wingdings" panose="05000000000000000000" pitchFamily="2" charset="2"/>
              <a:buChar char="p"/>
            </a:pPr>
            <a:r>
              <a:rPr lang="en-US" altLang="zh-CN" b="1" dirty="0"/>
              <a:t>Implicit (Endogenous) Semantics </a:t>
            </a:r>
          </a:p>
        </p:txBody>
      </p:sp>
    </p:spTree>
    <p:extLst>
      <p:ext uri="{BB962C8B-B14F-4D97-AF65-F5344CB8AC3E}">
        <p14:creationId xmlns:p14="http://schemas.microsoft.com/office/powerpoint/2010/main" val="199767149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00" y="116631"/>
            <a:ext cx="9001000" cy="6689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38768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260648"/>
            <a:ext cx="8640960" cy="5432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6120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Why do we need content?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51520" y="1196752"/>
            <a:ext cx="8480328" cy="5561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85737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328"/>
            <a:ext cx="9144000" cy="6862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15799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4775" y="-80962"/>
            <a:ext cx="9248775" cy="6941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42909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4775" y="-80962"/>
            <a:ext cx="9248775" cy="6941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96433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4775" y="-80962"/>
            <a:ext cx="9248775" cy="6941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59559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zh-CN" sz="4800" cap="none" dirty="0"/>
              <a:t>Explicit Semantics</a:t>
            </a:r>
            <a:endParaRPr lang="zh-CN" altLang="en-US" sz="4800" cap="none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Encoding exogenous semantics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6354864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328"/>
            <a:ext cx="9144000" cy="6862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08784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Word Sense Disambiguation (WSD)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400" dirty="0"/>
              <a:t>WSD selects the proper meaning, i.e. </a:t>
            </a:r>
            <a:r>
              <a:rPr lang="en-US" altLang="zh-CN" sz="2400" b="1" dirty="0">
                <a:solidFill>
                  <a:srgbClr val="FF0000"/>
                </a:solidFill>
              </a:rPr>
              <a:t>sense</a:t>
            </a:r>
            <a:r>
              <a:rPr lang="en-US" altLang="zh-CN" sz="2400" dirty="0"/>
              <a:t>, for a word in a text by taking into account the </a:t>
            </a:r>
            <a:r>
              <a:rPr lang="en-US" altLang="zh-CN" sz="2400" b="1" dirty="0">
                <a:solidFill>
                  <a:schemeClr val="accent1"/>
                </a:solidFill>
              </a:rPr>
              <a:t>context</a:t>
            </a:r>
            <a:r>
              <a:rPr lang="en-US" altLang="zh-CN" sz="2400" dirty="0">
                <a:solidFill>
                  <a:schemeClr val="accent1"/>
                </a:solidFill>
              </a:rPr>
              <a:t> </a:t>
            </a:r>
            <a:r>
              <a:rPr lang="en-US" altLang="zh-CN" sz="2400" dirty="0"/>
              <a:t>in which it occurs</a:t>
            </a:r>
            <a:endParaRPr lang="zh-CN" altLang="en-US" sz="24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t="4962" r="8532"/>
          <a:stretch/>
        </p:blipFill>
        <p:spPr>
          <a:xfrm>
            <a:off x="303963" y="2460809"/>
            <a:ext cx="8536074" cy="4397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49924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Sense Repository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5288" y="1268760"/>
            <a:ext cx="8353425" cy="4967288"/>
          </a:xfrm>
        </p:spPr>
        <p:txBody>
          <a:bodyPr/>
          <a:lstStyle/>
          <a:p>
            <a:r>
              <a:rPr lang="en-US" altLang="zh-CN" dirty="0" err="1"/>
              <a:t>WordNet</a:t>
            </a:r>
            <a:r>
              <a:rPr lang="en-US" altLang="zh-CN" dirty="0"/>
              <a:t> linguistic ontology</a:t>
            </a:r>
          </a:p>
          <a:p>
            <a:pPr lvl="1"/>
            <a:r>
              <a:rPr lang="en-US" altLang="zh-CN" dirty="0">
                <a:hlinkClick r:id="rId2"/>
              </a:rPr>
              <a:t>https://wordnet.princeton.edu/</a:t>
            </a:r>
            <a:endParaRPr lang="en-US" altLang="zh-CN" dirty="0"/>
          </a:p>
          <a:p>
            <a:pPr lvl="1"/>
            <a:r>
              <a:rPr lang="en-US" altLang="zh-CN" dirty="0" err="1"/>
              <a:t>WordNet</a:t>
            </a:r>
            <a:r>
              <a:rPr lang="en-US" altLang="zh-CN" dirty="0"/>
              <a:t> groups words into sets of synonyms called </a:t>
            </a:r>
            <a:r>
              <a:rPr lang="en-US" altLang="zh-CN" dirty="0" err="1">
                <a:solidFill>
                  <a:schemeClr val="accent1"/>
                </a:solidFill>
              </a:rPr>
              <a:t>synsets</a:t>
            </a:r>
            <a:r>
              <a:rPr lang="en-US" altLang="zh-CN" dirty="0">
                <a:solidFill>
                  <a:schemeClr val="accent1"/>
                </a:solidFill>
              </a:rPr>
              <a:t>. </a:t>
            </a:r>
            <a:r>
              <a:rPr lang="en-US" altLang="zh-CN" dirty="0"/>
              <a:t>It contains </a:t>
            </a:r>
            <a:r>
              <a:rPr lang="en-US" altLang="zh-CN" dirty="0">
                <a:solidFill>
                  <a:srgbClr val="FF0000"/>
                </a:solidFill>
              </a:rPr>
              <a:t>nouns</a:t>
            </a:r>
            <a:r>
              <a:rPr lang="en-US" altLang="zh-CN" dirty="0"/>
              <a:t>, </a:t>
            </a:r>
            <a:r>
              <a:rPr lang="en-US" altLang="zh-CN" dirty="0">
                <a:solidFill>
                  <a:srgbClr val="FF0000"/>
                </a:solidFill>
              </a:rPr>
              <a:t>verbs</a:t>
            </a:r>
            <a:r>
              <a:rPr lang="en-US" altLang="zh-CN" dirty="0"/>
              <a:t>, </a:t>
            </a:r>
            <a:r>
              <a:rPr lang="en-US" altLang="zh-CN" dirty="0">
                <a:solidFill>
                  <a:srgbClr val="FF0000"/>
                </a:solidFill>
              </a:rPr>
              <a:t>adjectives</a:t>
            </a:r>
            <a:r>
              <a:rPr lang="en-US" altLang="zh-CN" dirty="0"/>
              <a:t>, </a:t>
            </a:r>
            <a:r>
              <a:rPr lang="en-US" altLang="zh-CN" dirty="0">
                <a:solidFill>
                  <a:srgbClr val="FF0000"/>
                </a:solidFill>
              </a:rPr>
              <a:t>adverbs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639" y="3140967"/>
            <a:ext cx="6972779" cy="3717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53177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916" y="0"/>
            <a:ext cx="60321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15748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Word Sense Disambiguation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State of the art: JIGSAW algorithm [*]</a:t>
                </a:r>
              </a:p>
              <a:p>
                <a:pPr lvl="1"/>
                <a:r>
                  <a:rPr lang="en-US" altLang="zh-CN" dirty="0"/>
                  <a:t>Input: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document</a:t>
                </a:r>
              </a:p>
              <a:p>
                <a:pPr lvl="1"/>
                <a:r>
                  <a:rPr lang="en-US" altLang="zh-CN" dirty="0"/>
                  <a:t>Output: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(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altLang="zh-CN" dirty="0"/>
                  <a:t>)</a:t>
                </a:r>
              </a:p>
              <a:p>
                <a:pPr lvl="2"/>
                <a:r>
                  <a:rPr lang="en-US" altLang="zh-CN" dirty="0"/>
                  <a:t>Each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obtained by disambiguating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based on the context of each word</a:t>
                </a:r>
              </a:p>
              <a:p>
                <a:pPr lvl="2"/>
                <a:r>
                  <a:rPr lang="en-US" altLang="zh-CN" dirty="0"/>
                  <a:t>Some words not recognized by </a:t>
                </a:r>
                <a:r>
                  <a:rPr lang="en-US" altLang="zh-CN" dirty="0" err="1"/>
                  <a:t>WordNet</a:t>
                </a:r>
                <a:endParaRPr lang="en-US" altLang="zh-CN" dirty="0"/>
              </a:p>
              <a:p>
                <a:pPr lvl="2"/>
                <a:r>
                  <a:rPr lang="en-US" altLang="zh-CN" dirty="0"/>
                  <a:t>Groups of words recognized as a single concept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730" t="-1350" r="-3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本框 3"/>
          <p:cNvSpPr txBox="1"/>
          <p:nvPr/>
        </p:nvSpPr>
        <p:spPr>
          <a:xfrm>
            <a:off x="156240" y="5877272"/>
            <a:ext cx="88802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[*] </a:t>
            </a:r>
            <a:r>
              <a:rPr lang="en-US" altLang="zh-CN" sz="1600" dirty="0" err="1"/>
              <a:t>Basile</a:t>
            </a:r>
            <a:r>
              <a:rPr lang="en-US" altLang="zh-CN" sz="1600" dirty="0"/>
              <a:t>, P., de </a:t>
            </a:r>
            <a:r>
              <a:rPr lang="en-US" altLang="zh-CN" sz="1600" dirty="0" err="1"/>
              <a:t>Gemmis</a:t>
            </a:r>
            <a:r>
              <a:rPr lang="en-US" altLang="zh-CN" sz="1600" dirty="0"/>
              <a:t>, M., Gentile, A. L., Lops, P., &amp; </a:t>
            </a:r>
            <a:r>
              <a:rPr lang="en-US" altLang="zh-CN" sz="1600" dirty="0" err="1"/>
              <a:t>Semeraro</a:t>
            </a:r>
            <a:r>
              <a:rPr lang="en-US" altLang="zh-CN" sz="1600" dirty="0"/>
              <a:t>, G. (2007, June). UNIBA: </a:t>
            </a:r>
          </a:p>
          <a:p>
            <a:r>
              <a:rPr lang="en-US" altLang="zh-CN" sz="1600" dirty="0"/>
              <a:t>JIGSAW algorithm for word sense disambiguation.  In Proceedings of the 4th International </a:t>
            </a:r>
          </a:p>
          <a:p>
            <a:r>
              <a:rPr lang="en-US" altLang="zh-CN" sz="1600" dirty="0"/>
              <a:t>Workshop on Semantic Evaluations (pp. 398-401).  Association for Computational Linguistics.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7798830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Why do we need content?</a:t>
            </a:r>
            <a:endParaRPr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23850" y="1412775"/>
            <a:ext cx="8496300" cy="5447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16502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JIGSAW WSD algorithm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8572" y="1412875"/>
            <a:ext cx="8166857" cy="4967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30768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Synset</a:t>
            </a:r>
            <a:r>
              <a:rPr lang="en-US" altLang="zh-CN" dirty="0"/>
              <a:t> Semantic Similarity</a:t>
            </a:r>
            <a:endParaRPr lang="zh-CN" altLang="en-US" dirty="0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5828" y="1412875"/>
            <a:ext cx="8232344" cy="4967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13776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JIGSAW WSD algorithm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0582" y="1340768"/>
            <a:ext cx="8302836" cy="4896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371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60" y="20939"/>
            <a:ext cx="9116081" cy="6837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73855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0" y="214312"/>
            <a:ext cx="8572500" cy="642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09325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0" y="214312"/>
            <a:ext cx="8572500" cy="642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55075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0" y="214312"/>
            <a:ext cx="8572500" cy="642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19028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0" y="214312"/>
            <a:ext cx="8572500" cy="642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13550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Entity Linking Algorithms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5288" y="1412875"/>
            <a:ext cx="3672656" cy="4967288"/>
          </a:xfrm>
        </p:spPr>
        <p:txBody>
          <a:bodyPr/>
          <a:lstStyle/>
          <a:p>
            <a:r>
              <a:rPr lang="en-US" altLang="zh-CN" dirty="0"/>
              <a:t>Basic Idea</a:t>
            </a:r>
          </a:p>
          <a:p>
            <a:pPr lvl="1"/>
            <a:r>
              <a:rPr lang="en-US" altLang="zh-CN" dirty="0"/>
              <a:t>Input: free text</a:t>
            </a:r>
          </a:p>
          <a:p>
            <a:pPr lvl="1"/>
            <a:r>
              <a:rPr lang="en-US" altLang="zh-CN" dirty="0"/>
              <a:t>Output: identification of the </a:t>
            </a:r>
            <a:r>
              <a:rPr lang="en-US" altLang="zh-CN" b="1" dirty="0"/>
              <a:t>entities</a:t>
            </a:r>
            <a:r>
              <a:rPr lang="en-US" altLang="zh-CN" dirty="0"/>
              <a:t> mentioned in the text. </a:t>
            </a:r>
          </a:p>
          <a:p>
            <a:pPr lvl="1"/>
            <a:r>
              <a:rPr lang="en-US" altLang="zh-CN" dirty="0"/>
              <a:t>Available packages: </a:t>
            </a:r>
          </a:p>
          <a:p>
            <a:pPr lvl="2"/>
            <a:r>
              <a:rPr lang="en-US" altLang="zh-CN" dirty="0" err="1"/>
              <a:t>OpenCalais</a:t>
            </a:r>
            <a:endParaRPr lang="en-US" altLang="zh-CN" dirty="0"/>
          </a:p>
          <a:p>
            <a:pPr lvl="2"/>
            <a:r>
              <a:rPr lang="en-US" altLang="zh-CN" dirty="0"/>
              <a:t>Tag.me</a:t>
            </a:r>
          </a:p>
          <a:p>
            <a:pPr lvl="2"/>
            <a:r>
              <a:rPr lang="en-US" altLang="zh-CN" dirty="0" err="1"/>
              <a:t>Babelfy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7944" y="1320006"/>
            <a:ext cx="4962525" cy="515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9718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OpenCalais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23850" y="1196751"/>
            <a:ext cx="8496300" cy="5642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819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Why do we need content?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23850" y="1340768"/>
            <a:ext cx="8424614" cy="5434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37739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0" y="214312"/>
            <a:ext cx="8572500" cy="642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82796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0" y="214312"/>
            <a:ext cx="8572500" cy="642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47440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Tag.me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87400" y="1628800"/>
            <a:ext cx="8569200" cy="4674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70769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Tag.me (2)</a:t>
            </a:r>
            <a:endParaRPr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95288" y="1516976"/>
            <a:ext cx="8353425" cy="4759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27131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Tag.me (3)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95288" y="1767916"/>
            <a:ext cx="8353425" cy="4257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38368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Tag.me (4)</a:t>
            </a:r>
            <a:endParaRPr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68402" y="1412875"/>
            <a:ext cx="8207197" cy="4967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87407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Tag.me + Wikipedia Categories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95287" y="1916832"/>
            <a:ext cx="8353425" cy="3059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92549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Tag.me + Wikipedia Categories (2)</a:t>
            </a:r>
            <a:endParaRPr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95288" y="1926453"/>
            <a:ext cx="8353425" cy="3940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83906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328"/>
            <a:ext cx="9144000" cy="6862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39558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2328"/>
            <a:ext cx="9144001" cy="6862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9438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Why do we need content?</a:t>
            </a:r>
            <a:endParaRPr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95536" y="1340768"/>
            <a:ext cx="8424614" cy="5448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95089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Babelfy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64017" y="1412875"/>
            <a:ext cx="8215966" cy="4967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28556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Babelfy</a:t>
            </a:r>
            <a:r>
              <a:rPr lang="en-US" altLang="zh-CN" dirty="0"/>
              <a:t> (2)</a:t>
            </a:r>
            <a:endParaRPr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75717" y="1148678"/>
            <a:ext cx="7992566" cy="5664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06980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Babelfy</a:t>
            </a:r>
            <a:r>
              <a:rPr lang="en-US" altLang="zh-CN" dirty="0"/>
              <a:t> (3)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95288" y="1629684"/>
            <a:ext cx="8353425" cy="4533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17940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Babelfy</a:t>
            </a:r>
            <a:r>
              <a:rPr lang="en-US" altLang="zh-CN" dirty="0"/>
              <a:t> (4)</a:t>
            </a:r>
            <a:endParaRPr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08314" y="1124744"/>
            <a:ext cx="6727373" cy="5616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81008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815"/>
            <a:ext cx="9144000" cy="6859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89792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328"/>
            <a:ext cx="9144000" cy="6862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41039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2328"/>
            <a:ext cx="9144001" cy="6862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11862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D8DF351-F32B-49A7-A8C9-721E193A49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86533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77D9697-B65B-4506-BA94-16ABE0450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62" y="90487"/>
            <a:ext cx="8905875" cy="667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24749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85A5ABE-32A7-4CF8-8C1C-0BAD002DE4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62" y="90487"/>
            <a:ext cx="8905875" cy="667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570733"/>
      </p:ext>
    </p:extLst>
  </p:cSld>
  <p:clrMapOvr>
    <a:masterClrMapping/>
  </p:clrMapOvr>
</p:sld>
</file>

<file path=ppt/theme/theme1.xml><?xml version="1.0" encoding="utf-8"?>
<a:theme xmlns:a="http://schemas.openxmlformats.org/drawingml/2006/main" name="Capsules">
  <a:themeElements>
    <a:clrScheme name="Custom 38">
      <a:dk1>
        <a:srgbClr val="003366"/>
      </a:dk1>
      <a:lt1>
        <a:srgbClr val="FFFFFF"/>
      </a:lt1>
      <a:dk2>
        <a:srgbClr val="006666"/>
      </a:dk2>
      <a:lt2>
        <a:srgbClr val="666699"/>
      </a:lt2>
      <a:accent1>
        <a:srgbClr val="0000FF"/>
      </a:accent1>
      <a:accent2>
        <a:srgbClr val="99CC99"/>
      </a:accent2>
      <a:accent3>
        <a:srgbClr val="FFFFFF"/>
      </a:accent3>
      <a:accent4>
        <a:srgbClr val="002A56"/>
      </a:accent4>
      <a:accent5>
        <a:srgbClr val="ADE2E2"/>
      </a:accent5>
      <a:accent6>
        <a:srgbClr val="8AB98A"/>
      </a:accent6>
      <a:hlink>
        <a:srgbClr val="003366"/>
      </a:hlink>
      <a:folHlink>
        <a:srgbClr val="0000FF"/>
      </a:folHlink>
    </a:clrScheme>
    <a:fontScheme name="Capsule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Capsules 1">
        <a:dk1>
          <a:srgbClr val="003366"/>
        </a:dk1>
        <a:lt1>
          <a:srgbClr val="FFFFFF"/>
        </a:lt1>
        <a:dk2>
          <a:srgbClr val="006666"/>
        </a:dk2>
        <a:lt2>
          <a:srgbClr val="666699"/>
        </a:lt2>
        <a:accent1>
          <a:srgbClr val="33CCCC"/>
        </a:accent1>
        <a:accent2>
          <a:srgbClr val="99CC99"/>
        </a:accent2>
        <a:accent3>
          <a:srgbClr val="FFFFFF"/>
        </a:accent3>
        <a:accent4>
          <a:srgbClr val="002A56"/>
        </a:accent4>
        <a:accent5>
          <a:srgbClr val="ADE2E2"/>
        </a:accent5>
        <a:accent6>
          <a:srgbClr val="8AB98A"/>
        </a:accent6>
        <a:hlink>
          <a:srgbClr val="003366"/>
        </a:hlink>
        <a:folHlink>
          <a:srgbClr val="CC99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apsules 2">
        <a:dk1>
          <a:srgbClr val="000000"/>
        </a:dk1>
        <a:lt1>
          <a:srgbClr val="FFFFFF"/>
        </a:lt1>
        <a:dk2>
          <a:srgbClr val="000000"/>
        </a:dk2>
        <a:lt2>
          <a:srgbClr val="808000"/>
        </a:lt2>
        <a:accent1>
          <a:srgbClr val="FFCC99"/>
        </a:accent1>
        <a:accent2>
          <a:srgbClr val="99CC00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8AB900"/>
        </a:accent6>
        <a:hlink>
          <a:srgbClr val="336600"/>
        </a:hlink>
        <a:folHlink>
          <a:srgbClr val="FF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apsules 3">
        <a:dk1>
          <a:srgbClr val="006699"/>
        </a:dk1>
        <a:lt1>
          <a:srgbClr val="FFFFFF"/>
        </a:lt1>
        <a:dk2>
          <a:srgbClr val="6699FF"/>
        </a:dk2>
        <a:lt2>
          <a:srgbClr val="FFFFFF"/>
        </a:lt2>
        <a:accent1>
          <a:srgbClr val="33CCCC"/>
        </a:accent1>
        <a:accent2>
          <a:srgbClr val="006699"/>
        </a:accent2>
        <a:accent3>
          <a:srgbClr val="B8CAFF"/>
        </a:accent3>
        <a:accent4>
          <a:srgbClr val="DADADA"/>
        </a:accent4>
        <a:accent5>
          <a:srgbClr val="ADE2E2"/>
        </a:accent5>
        <a:accent6>
          <a:srgbClr val="005C8A"/>
        </a:accent6>
        <a:hlink>
          <a:srgbClr val="99CC00"/>
        </a:hlink>
        <a:folHlink>
          <a:srgbClr val="FFFF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psules 4">
        <a:dk1>
          <a:srgbClr val="000000"/>
        </a:dk1>
        <a:lt1>
          <a:srgbClr val="FFFFFF"/>
        </a:lt1>
        <a:dk2>
          <a:srgbClr val="9900CC"/>
        </a:dk2>
        <a:lt2>
          <a:srgbClr val="006600"/>
        </a:lt2>
        <a:accent1>
          <a:srgbClr val="33CC33"/>
        </a:accent1>
        <a:accent2>
          <a:srgbClr val="FFCC66"/>
        </a:accent2>
        <a:accent3>
          <a:srgbClr val="FFFFFF"/>
        </a:accent3>
        <a:accent4>
          <a:srgbClr val="000000"/>
        </a:accent4>
        <a:accent5>
          <a:srgbClr val="ADE2AD"/>
        </a:accent5>
        <a:accent6>
          <a:srgbClr val="E7B95C"/>
        </a:accent6>
        <a:hlink>
          <a:srgbClr val="0033CC"/>
        </a:hlink>
        <a:folHlink>
          <a:srgbClr val="CC00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apsules 5">
        <a:dk1>
          <a:srgbClr val="000066"/>
        </a:dk1>
        <a:lt1>
          <a:srgbClr val="FFFFFF"/>
        </a:lt1>
        <a:dk2>
          <a:srgbClr val="336699"/>
        </a:dk2>
        <a:lt2>
          <a:srgbClr val="FFFFEB"/>
        </a:lt2>
        <a:accent1>
          <a:srgbClr val="99CCFF"/>
        </a:accent1>
        <a:accent2>
          <a:srgbClr val="9999FF"/>
        </a:accent2>
        <a:accent3>
          <a:srgbClr val="ADB8CA"/>
        </a:accent3>
        <a:accent4>
          <a:srgbClr val="DADADA"/>
        </a:accent4>
        <a:accent5>
          <a:srgbClr val="CAE2FF"/>
        </a:accent5>
        <a:accent6>
          <a:srgbClr val="8A8AE7"/>
        </a:accent6>
        <a:hlink>
          <a:srgbClr val="CCCCFF"/>
        </a:hlink>
        <a:folHlink>
          <a:srgbClr val="C68D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psules 6">
        <a:dk1>
          <a:srgbClr val="808000"/>
        </a:dk1>
        <a:lt1>
          <a:srgbClr val="FFFFFF"/>
        </a:lt1>
        <a:dk2>
          <a:srgbClr val="006666"/>
        </a:dk2>
        <a:lt2>
          <a:srgbClr val="FFFFFF"/>
        </a:lt2>
        <a:accent1>
          <a:srgbClr val="FFCC66"/>
        </a:accent1>
        <a:accent2>
          <a:srgbClr val="00ACA8"/>
        </a:accent2>
        <a:accent3>
          <a:srgbClr val="AAB8B8"/>
        </a:accent3>
        <a:accent4>
          <a:srgbClr val="DADADA"/>
        </a:accent4>
        <a:accent5>
          <a:srgbClr val="FFE2B8"/>
        </a:accent5>
        <a:accent6>
          <a:srgbClr val="009B98"/>
        </a:accent6>
        <a:hlink>
          <a:srgbClr val="CCCC00"/>
        </a:hlink>
        <a:folHlink>
          <a:srgbClr val="33CC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psules 7">
        <a:dk1>
          <a:srgbClr val="FFFFCC"/>
        </a:dk1>
        <a:lt1>
          <a:srgbClr val="FFFFFF"/>
        </a:lt1>
        <a:dk2>
          <a:srgbClr val="660033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B8AAAD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FFCC00"/>
        </a:hlink>
        <a:folHlink>
          <a:srgbClr val="FF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psules 8">
        <a:dk1>
          <a:srgbClr val="FF0000"/>
        </a:dk1>
        <a:lt1>
          <a:srgbClr val="FFFFFF"/>
        </a:lt1>
        <a:dk2>
          <a:srgbClr val="000000"/>
        </a:dk2>
        <a:lt2>
          <a:srgbClr val="FFFFFF"/>
        </a:lt2>
        <a:accent1>
          <a:srgbClr val="FFCC00"/>
        </a:accent1>
        <a:accent2>
          <a:srgbClr val="CC3300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B92D00"/>
        </a:accent6>
        <a:hlink>
          <a:srgbClr val="FF6600"/>
        </a:hlink>
        <a:folHlink>
          <a:srgbClr val="FF7C8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Capsules</Template>
  <TotalTime>9230</TotalTime>
  <Words>4152</Words>
  <Application>Microsoft Office PowerPoint</Application>
  <PresentationFormat>全屏显示(4:3)</PresentationFormat>
  <Paragraphs>771</Paragraphs>
  <Slides>199</Slides>
  <Notes>48</Notes>
  <HiddenSlides>0</HiddenSlides>
  <MMClips>0</MMClips>
  <ScaleCrop>false</ScaleCrop>
  <HeadingPairs>
    <vt:vector size="8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199</vt:i4>
      </vt:variant>
    </vt:vector>
  </HeadingPairs>
  <TitlesOfParts>
    <vt:vector size="209" baseType="lpstr">
      <vt:lpstr>Helvetica LT Std</vt:lpstr>
      <vt:lpstr>Times LT Std</vt:lpstr>
      <vt:lpstr>楷体</vt:lpstr>
      <vt:lpstr>Arial</vt:lpstr>
      <vt:lpstr>Calibri</vt:lpstr>
      <vt:lpstr>Cambria Math</vt:lpstr>
      <vt:lpstr>Verdana</vt:lpstr>
      <vt:lpstr>Wingdings</vt:lpstr>
      <vt:lpstr>Capsules</vt:lpstr>
      <vt:lpstr>Equation</vt:lpstr>
      <vt:lpstr>Chapter 3.1 Content-based Recommender Systems</vt:lpstr>
      <vt:lpstr>What is content of an item?</vt:lpstr>
      <vt:lpstr>What is content of an item?</vt:lpstr>
      <vt:lpstr>Why do we need content?</vt:lpstr>
      <vt:lpstr>Why do we need content?</vt:lpstr>
      <vt:lpstr>Why do we need content?</vt:lpstr>
      <vt:lpstr>Why do we need content?</vt:lpstr>
      <vt:lpstr>Why do we need content?</vt:lpstr>
      <vt:lpstr>Why do we need content?</vt:lpstr>
      <vt:lpstr>PowerPoint 演示文稿</vt:lpstr>
      <vt:lpstr>PowerPoint 演示文稿</vt:lpstr>
      <vt:lpstr>PowerPoint 演示文稿</vt:lpstr>
      <vt:lpstr>PowerPoint 演示文稿</vt:lpstr>
      <vt:lpstr>Content-based Recommendation</vt:lpstr>
      <vt:lpstr>High-level Architecture</vt:lpstr>
      <vt:lpstr>Outline</vt:lpstr>
      <vt:lpstr>Item Profile</vt:lpstr>
      <vt:lpstr>Item Representation</vt:lpstr>
      <vt:lpstr>Item Representation (2)</vt:lpstr>
      <vt:lpstr>Structured Data</vt:lpstr>
      <vt:lpstr>Unstructured Data</vt:lpstr>
      <vt:lpstr>TF-IDF</vt:lpstr>
      <vt:lpstr>PowerPoint 演示文稿</vt:lpstr>
      <vt:lpstr>TF-IDF example </vt:lpstr>
      <vt:lpstr>TF-IDF example (2)</vt:lpstr>
      <vt:lpstr>Improving vector representation</vt:lpstr>
      <vt:lpstr>Improving vector representation (2)</vt:lpstr>
      <vt:lpstr>User Profile by KNN</vt:lpstr>
      <vt:lpstr>Cosine similarity</vt:lpstr>
      <vt:lpstr>Outline</vt:lpstr>
      <vt:lpstr>User Profiling</vt:lpstr>
      <vt:lpstr>Manual User Profiling</vt:lpstr>
      <vt:lpstr>Manual User Profiling (2)</vt:lpstr>
      <vt:lpstr>课堂思辨：冷启动用户的解决办法？</vt:lpstr>
      <vt:lpstr>Profile Learning</vt:lpstr>
      <vt:lpstr>Profile Learning Outline</vt:lpstr>
      <vt:lpstr>Nearest Neighbor Methods</vt:lpstr>
      <vt:lpstr>Euclidean Distance Metric</vt:lpstr>
      <vt:lpstr>Cosine similarity</vt:lpstr>
      <vt:lpstr>Nearest Neighbor Methods (2)</vt:lpstr>
      <vt:lpstr>Nearest Neighbour Methods</vt:lpstr>
      <vt:lpstr>Profile Learning Outline</vt:lpstr>
      <vt:lpstr>Ricchio’s Algorithm</vt:lpstr>
      <vt:lpstr>Rocchio details</vt:lpstr>
      <vt:lpstr>Rocchio details (2)</vt:lpstr>
      <vt:lpstr>Practical challenges of Rocchio's method</vt:lpstr>
      <vt:lpstr>Profile Learning Outline</vt:lpstr>
      <vt:lpstr>Decision Tree</vt:lpstr>
      <vt:lpstr>Decision Tree (2)</vt:lpstr>
      <vt:lpstr>Rule Induction</vt:lpstr>
      <vt:lpstr>Decision Tress (3)</vt:lpstr>
      <vt:lpstr>Profile Learning Outline</vt:lpstr>
      <vt:lpstr>Linear classifiers</vt:lpstr>
      <vt:lpstr>Linear classifiers (2)</vt:lpstr>
      <vt:lpstr>Pros: content-based filtering</vt:lpstr>
      <vt:lpstr>Cons: content-based filtering</vt:lpstr>
      <vt:lpstr>Outline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Explicit Semantics</vt:lpstr>
      <vt:lpstr>PowerPoint 演示文稿</vt:lpstr>
      <vt:lpstr>Word Sense Disambiguation (WSD)</vt:lpstr>
      <vt:lpstr>Sense Repository</vt:lpstr>
      <vt:lpstr>PowerPoint 演示文稿</vt:lpstr>
      <vt:lpstr>Word Sense Disambiguation</vt:lpstr>
      <vt:lpstr>JIGSAW WSD algorithm</vt:lpstr>
      <vt:lpstr>Synset Semantic Similarity</vt:lpstr>
      <vt:lpstr>JIGSAW WSD algorithm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Entity Linking Algorithms</vt:lpstr>
      <vt:lpstr>OpenCalais</vt:lpstr>
      <vt:lpstr>PowerPoint 演示文稿</vt:lpstr>
      <vt:lpstr>PowerPoint 演示文稿</vt:lpstr>
      <vt:lpstr>Tag.me</vt:lpstr>
      <vt:lpstr>Tag.me (2)</vt:lpstr>
      <vt:lpstr>Tag.me (3)</vt:lpstr>
      <vt:lpstr>Tag.me (4)</vt:lpstr>
      <vt:lpstr>Tag.me + Wikipedia Categories</vt:lpstr>
      <vt:lpstr>Tag.me + Wikipedia Categories (2)</vt:lpstr>
      <vt:lpstr>PowerPoint 演示文稿</vt:lpstr>
      <vt:lpstr>PowerPoint 演示文稿</vt:lpstr>
      <vt:lpstr>Babelfy</vt:lpstr>
      <vt:lpstr>Babelfy (2)</vt:lpstr>
      <vt:lpstr>Babelfy (3)</vt:lpstr>
      <vt:lpstr>Babelfy (4)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Implicit Semantics</vt:lpstr>
      <vt:lpstr>Distributed Semantics</vt:lpstr>
      <vt:lpstr>Distributed Semantics (2)</vt:lpstr>
      <vt:lpstr>Distributed Semantics (3)</vt:lpstr>
      <vt:lpstr>Distributed Semantics (4)</vt:lpstr>
      <vt:lpstr>Distributed Semantics (5)</vt:lpstr>
      <vt:lpstr>Distributed Semantics (6)</vt:lpstr>
      <vt:lpstr>What is the context?</vt:lpstr>
      <vt:lpstr>Distributed Semantics (7)</vt:lpstr>
      <vt:lpstr>PowerPoint 演示文稿</vt:lpstr>
      <vt:lpstr>Explicit Semantic Analysis (ESA)</vt:lpstr>
      <vt:lpstr>Explicit Semantic Analysis (ESA)</vt:lpstr>
      <vt:lpstr>Explicit Semantic Analysis (ESA)</vt:lpstr>
      <vt:lpstr>Explicit Semantic Analysis (ESA)</vt:lpstr>
      <vt:lpstr>Explicit Semantic Analysis (ESA)</vt:lpstr>
      <vt:lpstr>Explicit Semantic Analysis (ESA)</vt:lpstr>
      <vt:lpstr>ESA for Information Filtering</vt:lpstr>
      <vt:lpstr>Electronic Program Guides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Random Indexing</vt:lpstr>
      <vt:lpstr>Random Indexing (2)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Word2Vec</vt:lpstr>
      <vt:lpstr>Word2Vec: CBOW</vt:lpstr>
      <vt:lpstr>Word2Vec: Skip-gram</vt:lpstr>
      <vt:lpstr>Speed-up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Discussion of Some Intuitions of Defeasible Reasoning</dc:title>
  <dc:creator>ics</dc:creator>
  <cp:lastModifiedBy>Icey</cp:lastModifiedBy>
  <cp:revision>606</cp:revision>
  <cp:lastPrinted>2012-02-07T15:35:50Z</cp:lastPrinted>
  <dcterms:created xsi:type="dcterms:W3CDTF">2009-02-02T21:23:45Z</dcterms:created>
  <dcterms:modified xsi:type="dcterms:W3CDTF">2021-10-18T16:19:38Z</dcterms:modified>
</cp:coreProperties>
</file>